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4" r:id="rId1"/>
  </p:sldMasterIdLst>
  <p:notesMasterIdLst>
    <p:notesMasterId r:id="rId4"/>
  </p:notesMasterIdLst>
  <p:sldIdLst>
    <p:sldId id="256" r:id="rId2"/>
    <p:sldId id="257" r:id="rId3"/>
  </p:sldIdLst>
  <p:sldSz cx="43891200" cy="329184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95959"/>
    <a:srgbClr val="FF438F"/>
    <a:srgbClr val="FF0066"/>
    <a:srgbClr val="EE2C23"/>
    <a:srgbClr val="FBC5A6"/>
    <a:srgbClr val="F57B67"/>
    <a:srgbClr val="FFF1C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15" autoAdjust="0"/>
    <p:restoredTop sz="94659"/>
  </p:normalViewPr>
  <p:slideViewPr>
    <p:cSldViewPr snapToGrid="0" snapToObjects="1">
      <p:cViewPr>
        <p:scale>
          <a:sx n="19" d="100"/>
          <a:sy n="19" d="100"/>
        </p:scale>
        <p:origin x="702" y="-216"/>
      </p:cViewPr>
      <p:guideLst/>
    </p:cSldViewPr>
  </p:slideViewPr>
  <p:notesTextViewPr>
    <p:cViewPr>
      <p:scale>
        <a:sx n="75" d="100"/>
        <a:sy n="75"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9E9B4A7-B942-44D2-A939-0CC6FAB87D1B}" type="datetimeFigureOut">
              <a:rPr lang="en-US" smtClean="0"/>
              <a:t>3/11/2018</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7CF0BB4-1AA2-493B-895B-0D4BD9649568}" type="slidenum">
              <a:rPr lang="en-US" smtClean="0"/>
              <a:t>‹#›</a:t>
            </a:fld>
            <a:endParaRPr lang="en-US"/>
          </a:p>
        </p:txBody>
      </p:sp>
    </p:spTree>
    <p:extLst>
      <p:ext uri="{BB962C8B-B14F-4D97-AF65-F5344CB8AC3E}">
        <p14:creationId xmlns:p14="http://schemas.microsoft.com/office/powerpoint/2010/main" val="25735422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7CF0BB4-1AA2-493B-895B-0D4BD9649568}" type="slidenum">
              <a:rPr lang="en-US" smtClean="0"/>
              <a:t>1</a:t>
            </a:fld>
            <a:endParaRPr lang="en-US"/>
          </a:p>
        </p:txBody>
      </p:sp>
    </p:spTree>
    <p:extLst>
      <p:ext uri="{BB962C8B-B14F-4D97-AF65-F5344CB8AC3E}">
        <p14:creationId xmlns:p14="http://schemas.microsoft.com/office/powerpoint/2010/main" val="10458518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91840" y="5387342"/>
            <a:ext cx="37307520" cy="11460480"/>
          </a:xfrm>
        </p:spPr>
        <p:txBody>
          <a:bodyPr anchor="b"/>
          <a:lstStyle>
            <a:lvl1pPr algn="ctr">
              <a:defRPr sz="28800"/>
            </a:lvl1pPr>
          </a:lstStyle>
          <a:p>
            <a:r>
              <a:rPr lang="en-US"/>
              <a:t>Click to edit Master title style</a:t>
            </a:r>
            <a:endParaRPr lang="en-US" dirty="0"/>
          </a:p>
        </p:txBody>
      </p:sp>
      <p:sp>
        <p:nvSpPr>
          <p:cNvPr id="3" name="Subtitle 2"/>
          <p:cNvSpPr>
            <a:spLocks noGrp="1"/>
          </p:cNvSpPr>
          <p:nvPr>
            <p:ph type="subTitle" idx="1"/>
          </p:nvPr>
        </p:nvSpPr>
        <p:spPr>
          <a:xfrm>
            <a:off x="5486400" y="17289782"/>
            <a:ext cx="32918400" cy="7947658"/>
          </a:xfrm>
        </p:spPr>
        <p:txBody>
          <a:bodyPr/>
          <a:lstStyle>
            <a:lvl1pPr marL="0" indent="0" algn="ctr">
              <a:buNone/>
              <a:defRPr sz="11520"/>
            </a:lvl1pPr>
            <a:lvl2pPr marL="2194560" indent="0" algn="ctr">
              <a:buNone/>
              <a:defRPr sz="9600"/>
            </a:lvl2pPr>
            <a:lvl3pPr marL="4389120" indent="0" algn="ctr">
              <a:buNone/>
              <a:defRPr sz="8640"/>
            </a:lvl3pPr>
            <a:lvl4pPr marL="6583680" indent="0" algn="ctr">
              <a:buNone/>
              <a:defRPr sz="7680"/>
            </a:lvl4pPr>
            <a:lvl5pPr marL="8778240" indent="0" algn="ctr">
              <a:buNone/>
              <a:defRPr sz="7680"/>
            </a:lvl5pPr>
            <a:lvl6pPr marL="10972800" indent="0" algn="ctr">
              <a:buNone/>
              <a:defRPr sz="7680"/>
            </a:lvl6pPr>
            <a:lvl7pPr marL="13167360" indent="0" algn="ctr">
              <a:buNone/>
              <a:defRPr sz="7680"/>
            </a:lvl7pPr>
            <a:lvl8pPr marL="15361920" indent="0" algn="ctr">
              <a:buNone/>
              <a:defRPr sz="7680"/>
            </a:lvl8pPr>
            <a:lvl9pPr marL="17556480" indent="0" algn="ctr">
              <a:buNone/>
              <a:defRPr sz="768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34C27A1-BEB2-C84C-8355-1158A44B1DD2}" type="datetimeFigureOut">
              <a:rPr lang="en-US" smtClean="0"/>
              <a:t>3/11/2018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DABD961-7CD0-9D49-BC03-74329B20B2CD}" type="slidenum">
              <a:rPr lang="en-US" smtClean="0"/>
              <a:t>‹#›</a:t>
            </a:fld>
            <a:endParaRPr lang="en-US"/>
          </a:p>
        </p:txBody>
      </p:sp>
    </p:spTree>
    <p:extLst>
      <p:ext uri="{BB962C8B-B14F-4D97-AF65-F5344CB8AC3E}">
        <p14:creationId xmlns:p14="http://schemas.microsoft.com/office/powerpoint/2010/main" val="37426858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34C27A1-BEB2-C84C-8355-1158A44B1DD2}" type="datetimeFigureOut">
              <a:rPr lang="en-US" smtClean="0"/>
              <a:t>3/11/2018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DABD961-7CD0-9D49-BC03-74329B20B2CD}" type="slidenum">
              <a:rPr lang="en-US" smtClean="0"/>
              <a:t>‹#›</a:t>
            </a:fld>
            <a:endParaRPr lang="en-US"/>
          </a:p>
        </p:txBody>
      </p:sp>
    </p:spTree>
    <p:extLst>
      <p:ext uri="{BB962C8B-B14F-4D97-AF65-F5344CB8AC3E}">
        <p14:creationId xmlns:p14="http://schemas.microsoft.com/office/powerpoint/2010/main" val="17217533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409642" y="1752600"/>
            <a:ext cx="9464040" cy="2789682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017522" y="1752600"/>
            <a:ext cx="27843480" cy="27896822"/>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34C27A1-BEB2-C84C-8355-1158A44B1DD2}" type="datetimeFigureOut">
              <a:rPr lang="en-US" smtClean="0"/>
              <a:t>3/11/2018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DABD961-7CD0-9D49-BC03-74329B20B2CD}" type="slidenum">
              <a:rPr lang="en-US" smtClean="0"/>
              <a:t>‹#›</a:t>
            </a:fld>
            <a:endParaRPr lang="en-US"/>
          </a:p>
        </p:txBody>
      </p:sp>
    </p:spTree>
    <p:extLst>
      <p:ext uri="{BB962C8B-B14F-4D97-AF65-F5344CB8AC3E}">
        <p14:creationId xmlns:p14="http://schemas.microsoft.com/office/powerpoint/2010/main" val="35001183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34C27A1-BEB2-C84C-8355-1158A44B1DD2}" type="datetimeFigureOut">
              <a:rPr lang="en-US" smtClean="0"/>
              <a:t>3/11/2018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DABD961-7CD0-9D49-BC03-74329B20B2CD}" type="slidenum">
              <a:rPr lang="en-US" smtClean="0"/>
              <a:t>‹#›</a:t>
            </a:fld>
            <a:endParaRPr lang="en-US"/>
          </a:p>
        </p:txBody>
      </p:sp>
    </p:spTree>
    <p:extLst>
      <p:ext uri="{BB962C8B-B14F-4D97-AF65-F5344CB8AC3E}">
        <p14:creationId xmlns:p14="http://schemas.microsoft.com/office/powerpoint/2010/main" val="17996352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994662" y="8206749"/>
            <a:ext cx="37856160" cy="13693138"/>
          </a:xfrm>
        </p:spPr>
        <p:txBody>
          <a:bodyPr anchor="b"/>
          <a:lstStyle>
            <a:lvl1pPr>
              <a:defRPr sz="28800"/>
            </a:lvl1pPr>
          </a:lstStyle>
          <a:p>
            <a:r>
              <a:rPr lang="en-US"/>
              <a:t>Click to edit Master title style</a:t>
            </a:r>
            <a:endParaRPr lang="en-US" dirty="0"/>
          </a:p>
        </p:txBody>
      </p:sp>
      <p:sp>
        <p:nvSpPr>
          <p:cNvPr id="3" name="Text Placeholder 2"/>
          <p:cNvSpPr>
            <a:spLocks noGrp="1"/>
          </p:cNvSpPr>
          <p:nvPr>
            <p:ph type="body" idx="1"/>
          </p:nvPr>
        </p:nvSpPr>
        <p:spPr>
          <a:xfrm>
            <a:off x="2994662" y="22029429"/>
            <a:ext cx="37856160" cy="7200898"/>
          </a:xfrm>
        </p:spPr>
        <p:txBody>
          <a:bodyPr/>
          <a:lstStyle>
            <a:lvl1pPr marL="0" indent="0">
              <a:buNone/>
              <a:defRPr sz="11520">
                <a:solidFill>
                  <a:schemeClr val="tx1"/>
                </a:solidFill>
              </a:defRPr>
            </a:lvl1pPr>
            <a:lvl2pPr marL="2194560" indent="0">
              <a:buNone/>
              <a:defRPr sz="9600">
                <a:solidFill>
                  <a:schemeClr val="tx1">
                    <a:tint val="75000"/>
                  </a:schemeClr>
                </a:solidFill>
              </a:defRPr>
            </a:lvl2pPr>
            <a:lvl3pPr marL="4389120" indent="0">
              <a:buNone/>
              <a:defRPr sz="8640">
                <a:solidFill>
                  <a:schemeClr val="tx1">
                    <a:tint val="75000"/>
                  </a:schemeClr>
                </a:solidFill>
              </a:defRPr>
            </a:lvl3pPr>
            <a:lvl4pPr marL="6583680" indent="0">
              <a:buNone/>
              <a:defRPr sz="7680">
                <a:solidFill>
                  <a:schemeClr val="tx1">
                    <a:tint val="75000"/>
                  </a:schemeClr>
                </a:solidFill>
              </a:defRPr>
            </a:lvl4pPr>
            <a:lvl5pPr marL="8778240" indent="0">
              <a:buNone/>
              <a:defRPr sz="7680">
                <a:solidFill>
                  <a:schemeClr val="tx1">
                    <a:tint val="75000"/>
                  </a:schemeClr>
                </a:solidFill>
              </a:defRPr>
            </a:lvl5pPr>
            <a:lvl6pPr marL="10972800" indent="0">
              <a:buNone/>
              <a:defRPr sz="7680">
                <a:solidFill>
                  <a:schemeClr val="tx1">
                    <a:tint val="75000"/>
                  </a:schemeClr>
                </a:solidFill>
              </a:defRPr>
            </a:lvl6pPr>
            <a:lvl7pPr marL="13167360" indent="0">
              <a:buNone/>
              <a:defRPr sz="7680">
                <a:solidFill>
                  <a:schemeClr val="tx1">
                    <a:tint val="75000"/>
                  </a:schemeClr>
                </a:solidFill>
              </a:defRPr>
            </a:lvl7pPr>
            <a:lvl8pPr marL="15361920" indent="0">
              <a:buNone/>
              <a:defRPr sz="7680">
                <a:solidFill>
                  <a:schemeClr val="tx1">
                    <a:tint val="75000"/>
                  </a:schemeClr>
                </a:solidFill>
              </a:defRPr>
            </a:lvl8pPr>
            <a:lvl9pPr marL="17556480" indent="0">
              <a:buNone/>
              <a:defRPr sz="768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34C27A1-BEB2-C84C-8355-1158A44B1DD2}" type="datetimeFigureOut">
              <a:rPr lang="en-US" smtClean="0"/>
              <a:t>3/11/2018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DABD961-7CD0-9D49-BC03-74329B20B2CD}" type="slidenum">
              <a:rPr lang="en-US" smtClean="0"/>
              <a:t>‹#›</a:t>
            </a:fld>
            <a:endParaRPr lang="en-US"/>
          </a:p>
        </p:txBody>
      </p:sp>
    </p:spTree>
    <p:extLst>
      <p:ext uri="{BB962C8B-B14F-4D97-AF65-F5344CB8AC3E}">
        <p14:creationId xmlns:p14="http://schemas.microsoft.com/office/powerpoint/2010/main" val="1584746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017520" y="8763000"/>
            <a:ext cx="18653760" cy="208864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22219920" y="8763000"/>
            <a:ext cx="18653760" cy="208864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34C27A1-BEB2-C84C-8355-1158A44B1DD2}" type="datetimeFigureOut">
              <a:rPr lang="en-US" smtClean="0"/>
              <a:t>3/11/2018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DABD961-7CD0-9D49-BC03-74329B20B2CD}" type="slidenum">
              <a:rPr lang="en-US" smtClean="0"/>
              <a:t>‹#›</a:t>
            </a:fld>
            <a:endParaRPr lang="en-US"/>
          </a:p>
        </p:txBody>
      </p:sp>
    </p:spTree>
    <p:extLst>
      <p:ext uri="{BB962C8B-B14F-4D97-AF65-F5344CB8AC3E}">
        <p14:creationId xmlns:p14="http://schemas.microsoft.com/office/powerpoint/2010/main" val="36940830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023237" y="1752607"/>
            <a:ext cx="37856160" cy="6362702"/>
          </a:xfrm>
        </p:spPr>
        <p:txBody>
          <a:bodyPr/>
          <a:lstStyle/>
          <a:p>
            <a:r>
              <a:rPr lang="en-US"/>
              <a:t>Click to edit Master title style</a:t>
            </a:r>
            <a:endParaRPr lang="en-US" dirty="0"/>
          </a:p>
        </p:txBody>
      </p:sp>
      <p:sp>
        <p:nvSpPr>
          <p:cNvPr id="3" name="Text Placeholder 2"/>
          <p:cNvSpPr>
            <a:spLocks noGrp="1"/>
          </p:cNvSpPr>
          <p:nvPr>
            <p:ph type="body" idx="1"/>
          </p:nvPr>
        </p:nvSpPr>
        <p:spPr>
          <a:xfrm>
            <a:off x="3023242" y="8069582"/>
            <a:ext cx="18568032"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Edit Master text styles</a:t>
            </a:r>
          </a:p>
        </p:txBody>
      </p:sp>
      <p:sp>
        <p:nvSpPr>
          <p:cNvPr id="4" name="Content Placeholder 3"/>
          <p:cNvSpPr>
            <a:spLocks noGrp="1"/>
          </p:cNvSpPr>
          <p:nvPr>
            <p:ph sz="half" idx="2"/>
          </p:nvPr>
        </p:nvSpPr>
        <p:spPr>
          <a:xfrm>
            <a:off x="3023242" y="12024360"/>
            <a:ext cx="18568032" cy="176860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22219922" y="8069582"/>
            <a:ext cx="18659477"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Edit Master text styles</a:t>
            </a:r>
          </a:p>
        </p:txBody>
      </p:sp>
      <p:sp>
        <p:nvSpPr>
          <p:cNvPr id="6" name="Content Placeholder 5"/>
          <p:cNvSpPr>
            <a:spLocks noGrp="1"/>
          </p:cNvSpPr>
          <p:nvPr>
            <p:ph sz="quarter" idx="4"/>
          </p:nvPr>
        </p:nvSpPr>
        <p:spPr>
          <a:xfrm>
            <a:off x="22219922" y="12024360"/>
            <a:ext cx="18659477" cy="176860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34C27A1-BEB2-C84C-8355-1158A44B1DD2}" type="datetimeFigureOut">
              <a:rPr lang="en-US" smtClean="0"/>
              <a:t>3/11/2018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DABD961-7CD0-9D49-BC03-74329B20B2CD}" type="slidenum">
              <a:rPr lang="en-US" smtClean="0"/>
              <a:t>‹#›</a:t>
            </a:fld>
            <a:endParaRPr lang="en-US"/>
          </a:p>
        </p:txBody>
      </p:sp>
    </p:spTree>
    <p:extLst>
      <p:ext uri="{BB962C8B-B14F-4D97-AF65-F5344CB8AC3E}">
        <p14:creationId xmlns:p14="http://schemas.microsoft.com/office/powerpoint/2010/main" val="6511637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34C27A1-BEB2-C84C-8355-1158A44B1DD2}" type="datetimeFigureOut">
              <a:rPr lang="en-US" smtClean="0"/>
              <a:t>3/11/2018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DABD961-7CD0-9D49-BC03-74329B20B2CD}" type="slidenum">
              <a:rPr lang="en-US" smtClean="0"/>
              <a:t>‹#›</a:t>
            </a:fld>
            <a:endParaRPr lang="en-US"/>
          </a:p>
        </p:txBody>
      </p:sp>
    </p:spTree>
    <p:extLst>
      <p:ext uri="{BB962C8B-B14F-4D97-AF65-F5344CB8AC3E}">
        <p14:creationId xmlns:p14="http://schemas.microsoft.com/office/powerpoint/2010/main" val="37948395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34C27A1-BEB2-C84C-8355-1158A44B1DD2}" type="datetimeFigureOut">
              <a:rPr lang="en-US" smtClean="0"/>
              <a:t>3/11/2018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DABD961-7CD0-9D49-BC03-74329B20B2CD}" type="slidenum">
              <a:rPr lang="en-US" smtClean="0"/>
              <a:t>‹#›</a:t>
            </a:fld>
            <a:endParaRPr lang="en-US"/>
          </a:p>
        </p:txBody>
      </p:sp>
    </p:spTree>
    <p:extLst>
      <p:ext uri="{BB962C8B-B14F-4D97-AF65-F5344CB8AC3E}">
        <p14:creationId xmlns:p14="http://schemas.microsoft.com/office/powerpoint/2010/main" val="22091006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194560"/>
            <a:ext cx="14156054" cy="7680960"/>
          </a:xfrm>
        </p:spPr>
        <p:txBody>
          <a:bodyPr anchor="b"/>
          <a:lstStyle>
            <a:lvl1pPr>
              <a:defRPr sz="15360"/>
            </a:lvl1pPr>
          </a:lstStyle>
          <a:p>
            <a:r>
              <a:rPr lang="en-US"/>
              <a:t>Click to edit Master title style</a:t>
            </a:r>
            <a:endParaRPr lang="en-US" dirty="0"/>
          </a:p>
        </p:txBody>
      </p:sp>
      <p:sp>
        <p:nvSpPr>
          <p:cNvPr id="3" name="Content Placeholder 2"/>
          <p:cNvSpPr>
            <a:spLocks noGrp="1"/>
          </p:cNvSpPr>
          <p:nvPr>
            <p:ph idx="1"/>
          </p:nvPr>
        </p:nvSpPr>
        <p:spPr>
          <a:xfrm>
            <a:off x="18659477" y="4739647"/>
            <a:ext cx="22219920" cy="23393400"/>
          </a:xfrm>
        </p:spPr>
        <p:txBody>
          <a:bodyPr/>
          <a:lstStyle>
            <a:lvl1pPr>
              <a:defRPr sz="15360"/>
            </a:lvl1pPr>
            <a:lvl2pPr>
              <a:defRPr sz="13440"/>
            </a:lvl2pPr>
            <a:lvl3pPr>
              <a:defRPr sz="11520"/>
            </a:lvl3pPr>
            <a:lvl4pPr>
              <a:defRPr sz="9600"/>
            </a:lvl4pPr>
            <a:lvl5pPr>
              <a:defRPr sz="9600"/>
            </a:lvl5pPr>
            <a:lvl6pPr>
              <a:defRPr sz="9600"/>
            </a:lvl6pPr>
            <a:lvl7pPr>
              <a:defRPr sz="9600"/>
            </a:lvl7pPr>
            <a:lvl8pPr>
              <a:defRPr sz="9600"/>
            </a:lvl8pPr>
            <a:lvl9pPr>
              <a:defRPr sz="9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023237" y="9875520"/>
            <a:ext cx="14156054"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Edit Master text styles</a:t>
            </a:r>
          </a:p>
        </p:txBody>
      </p:sp>
      <p:sp>
        <p:nvSpPr>
          <p:cNvPr id="5" name="Date Placeholder 4"/>
          <p:cNvSpPr>
            <a:spLocks noGrp="1"/>
          </p:cNvSpPr>
          <p:nvPr>
            <p:ph type="dt" sz="half" idx="10"/>
          </p:nvPr>
        </p:nvSpPr>
        <p:spPr/>
        <p:txBody>
          <a:bodyPr/>
          <a:lstStyle/>
          <a:p>
            <a:fld id="{334C27A1-BEB2-C84C-8355-1158A44B1DD2}" type="datetimeFigureOut">
              <a:rPr lang="en-US" smtClean="0"/>
              <a:t>3/11/2018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DABD961-7CD0-9D49-BC03-74329B20B2CD}" type="slidenum">
              <a:rPr lang="en-US" smtClean="0"/>
              <a:t>‹#›</a:t>
            </a:fld>
            <a:endParaRPr lang="en-US"/>
          </a:p>
        </p:txBody>
      </p:sp>
    </p:spTree>
    <p:extLst>
      <p:ext uri="{BB962C8B-B14F-4D97-AF65-F5344CB8AC3E}">
        <p14:creationId xmlns:p14="http://schemas.microsoft.com/office/powerpoint/2010/main" val="6998621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194560"/>
            <a:ext cx="14156054" cy="7680960"/>
          </a:xfrm>
        </p:spPr>
        <p:txBody>
          <a:bodyPr anchor="b"/>
          <a:lstStyle>
            <a:lvl1pPr>
              <a:defRPr sz="15360"/>
            </a:lvl1pPr>
          </a:lstStyle>
          <a:p>
            <a:r>
              <a:rPr lang="en-US"/>
              <a:t>Click to edit Master title style</a:t>
            </a:r>
            <a:endParaRPr lang="en-US" dirty="0"/>
          </a:p>
        </p:txBody>
      </p:sp>
      <p:sp>
        <p:nvSpPr>
          <p:cNvPr id="3" name="Picture Placeholder 2"/>
          <p:cNvSpPr>
            <a:spLocks noGrp="1" noChangeAspect="1"/>
          </p:cNvSpPr>
          <p:nvPr>
            <p:ph type="pic" idx="1"/>
          </p:nvPr>
        </p:nvSpPr>
        <p:spPr>
          <a:xfrm>
            <a:off x="18659477" y="4739647"/>
            <a:ext cx="22219920" cy="23393400"/>
          </a:xfrm>
        </p:spPr>
        <p:txBody>
          <a:bodyPr anchor="t"/>
          <a:lstStyle>
            <a:lvl1pPr marL="0" indent="0">
              <a:buNone/>
              <a:defRPr sz="15360"/>
            </a:lvl1pPr>
            <a:lvl2pPr marL="2194560" indent="0">
              <a:buNone/>
              <a:defRPr sz="13440"/>
            </a:lvl2pPr>
            <a:lvl3pPr marL="4389120" indent="0">
              <a:buNone/>
              <a:defRPr sz="11520"/>
            </a:lvl3pPr>
            <a:lvl4pPr marL="6583680" indent="0">
              <a:buNone/>
              <a:defRPr sz="9600"/>
            </a:lvl4pPr>
            <a:lvl5pPr marL="8778240" indent="0">
              <a:buNone/>
              <a:defRPr sz="9600"/>
            </a:lvl5pPr>
            <a:lvl6pPr marL="10972800" indent="0">
              <a:buNone/>
              <a:defRPr sz="9600"/>
            </a:lvl6pPr>
            <a:lvl7pPr marL="13167360" indent="0">
              <a:buNone/>
              <a:defRPr sz="9600"/>
            </a:lvl7pPr>
            <a:lvl8pPr marL="15361920" indent="0">
              <a:buNone/>
              <a:defRPr sz="9600"/>
            </a:lvl8pPr>
            <a:lvl9pPr marL="17556480" indent="0">
              <a:buNone/>
              <a:defRPr sz="9600"/>
            </a:lvl9pPr>
          </a:lstStyle>
          <a:p>
            <a:r>
              <a:rPr lang="en-US"/>
              <a:t>Click icon to add picture</a:t>
            </a:r>
            <a:endParaRPr lang="en-US" dirty="0"/>
          </a:p>
        </p:txBody>
      </p:sp>
      <p:sp>
        <p:nvSpPr>
          <p:cNvPr id="4" name="Text Placeholder 3"/>
          <p:cNvSpPr>
            <a:spLocks noGrp="1"/>
          </p:cNvSpPr>
          <p:nvPr>
            <p:ph type="body" sz="half" idx="2"/>
          </p:nvPr>
        </p:nvSpPr>
        <p:spPr>
          <a:xfrm>
            <a:off x="3023237" y="9875520"/>
            <a:ext cx="14156054"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Edit Master text styles</a:t>
            </a:r>
          </a:p>
        </p:txBody>
      </p:sp>
      <p:sp>
        <p:nvSpPr>
          <p:cNvPr id="5" name="Date Placeholder 4"/>
          <p:cNvSpPr>
            <a:spLocks noGrp="1"/>
          </p:cNvSpPr>
          <p:nvPr>
            <p:ph type="dt" sz="half" idx="10"/>
          </p:nvPr>
        </p:nvSpPr>
        <p:spPr/>
        <p:txBody>
          <a:bodyPr/>
          <a:lstStyle/>
          <a:p>
            <a:fld id="{334C27A1-BEB2-C84C-8355-1158A44B1DD2}" type="datetimeFigureOut">
              <a:rPr lang="en-US" smtClean="0"/>
              <a:t>3/11/2018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DABD961-7CD0-9D49-BC03-74329B20B2CD}" type="slidenum">
              <a:rPr lang="en-US" smtClean="0"/>
              <a:t>‹#›</a:t>
            </a:fld>
            <a:endParaRPr lang="en-US"/>
          </a:p>
        </p:txBody>
      </p:sp>
    </p:spTree>
    <p:extLst>
      <p:ext uri="{BB962C8B-B14F-4D97-AF65-F5344CB8AC3E}">
        <p14:creationId xmlns:p14="http://schemas.microsoft.com/office/powerpoint/2010/main" val="29079204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17520" y="1752607"/>
            <a:ext cx="37856160" cy="636270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3017520" y="8763000"/>
            <a:ext cx="37856160" cy="2088642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3017520" y="30510487"/>
            <a:ext cx="9875520" cy="1752600"/>
          </a:xfrm>
          <a:prstGeom prst="rect">
            <a:avLst/>
          </a:prstGeom>
        </p:spPr>
        <p:txBody>
          <a:bodyPr vert="horz" lIns="91440" tIns="45720" rIns="91440" bIns="45720" rtlCol="0" anchor="ctr"/>
          <a:lstStyle>
            <a:lvl1pPr algn="l">
              <a:defRPr sz="5760">
                <a:solidFill>
                  <a:schemeClr val="tx1">
                    <a:tint val="75000"/>
                  </a:schemeClr>
                </a:solidFill>
              </a:defRPr>
            </a:lvl1pPr>
          </a:lstStyle>
          <a:p>
            <a:fld id="{334C27A1-BEB2-C84C-8355-1158A44B1DD2}" type="datetimeFigureOut">
              <a:rPr lang="en-US" smtClean="0"/>
              <a:t>3/11/2018</a:t>
            </a:fld>
            <a:endParaRPr lang="en-US"/>
          </a:p>
        </p:txBody>
      </p:sp>
      <p:sp>
        <p:nvSpPr>
          <p:cNvPr id="5" name="Footer Placeholder 4"/>
          <p:cNvSpPr>
            <a:spLocks noGrp="1"/>
          </p:cNvSpPr>
          <p:nvPr>
            <p:ph type="ftr" sz="quarter" idx="3"/>
          </p:nvPr>
        </p:nvSpPr>
        <p:spPr>
          <a:xfrm>
            <a:off x="14538960" y="30510487"/>
            <a:ext cx="14813280" cy="1752600"/>
          </a:xfrm>
          <a:prstGeom prst="rect">
            <a:avLst/>
          </a:prstGeom>
        </p:spPr>
        <p:txBody>
          <a:bodyPr vert="horz" lIns="91440" tIns="45720" rIns="91440" bIns="45720" rtlCol="0" anchor="ctr"/>
          <a:lstStyle>
            <a:lvl1pPr algn="ctr">
              <a:defRPr sz="576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0998160" y="30510487"/>
            <a:ext cx="9875520" cy="1752600"/>
          </a:xfrm>
          <a:prstGeom prst="rect">
            <a:avLst/>
          </a:prstGeom>
        </p:spPr>
        <p:txBody>
          <a:bodyPr vert="horz" lIns="91440" tIns="45720" rIns="91440" bIns="45720" rtlCol="0" anchor="ctr"/>
          <a:lstStyle>
            <a:lvl1pPr algn="r">
              <a:defRPr sz="5760">
                <a:solidFill>
                  <a:schemeClr val="tx1">
                    <a:tint val="75000"/>
                  </a:schemeClr>
                </a:solidFill>
              </a:defRPr>
            </a:lvl1pPr>
          </a:lstStyle>
          <a:p>
            <a:fld id="{CDABD961-7CD0-9D49-BC03-74329B20B2CD}" type="slidenum">
              <a:rPr lang="en-US" smtClean="0"/>
              <a:t>‹#›</a:t>
            </a:fld>
            <a:endParaRPr lang="en-US"/>
          </a:p>
        </p:txBody>
      </p:sp>
    </p:spTree>
    <p:extLst>
      <p:ext uri="{BB962C8B-B14F-4D97-AF65-F5344CB8AC3E}">
        <p14:creationId xmlns:p14="http://schemas.microsoft.com/office/powerpoint/2010/main" val="2707407589"/>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4389120" rtl="0" eaLnBrk="1" latinLnBrk="0" hangingPunct="1">
        <a:lnSpc>
          <a:spcPct val="90000"/>
        </a:lnSpc>
        <a:spcBef>
          <a:spcPct val="0"/>
        </a:spcBef>
        <a:buNone/>
        <a:defRPr sz="21120" kern="1200">
          <a:solidFill>
            <a:schemeClr val="tx1"/>
          </a:solidFill>
          <a:latin typeface="+mj-lt"/>
          <a:ea typeface="+mj-ea"/>
          <a:cs typeface="+mj-cs"/>
        </a:defRPr>
      </a:lvl1pPr>
    </p:titleStyle>
    <p:bodyStyle>
      <a:lvl1pPr marL="1097280" indent="-1097280" algn="l" defTabSz="4389120" rtl="0" eaLnBrk="1" latinLnBrk="0" hangingPunct="1">
        <a:lnSpc>
          <a:spcPct val="90000"/>
        </a:lnSpc>
        <a:spcBef>
          <a:spcPts val="4800"/>
        </a:spcBef>
        <a:buFont typeface="Arial" panose="020B0604020202020204" pitchFamily="34" charset="0"/>
        <a:buChar char="•"/>
        <a:defRPr sz="13440" kern="1200">
          <a:solidFill>
            <a:schemeClr val="tx1"/>
          </a:solidFill>
          <a:latin typeface="+mn-lt"/>
          <a:ea typeface="+mn-ea"/>
          <a:cs typeface="+mn-cs"/>
        </a:defRPr>
      </a:lvl1pPr>
      <a:lvl2pPr marL="3291840" indent="-1097280" algn="l" defTabSz="4389120" rtl="0" eaLnBrk="1" latinLnBrk="0" hangingPunct="1">
        <a:lnSpc>
          <a:spcPct val="90000"/>
        </a:lnSpc>
        <a:spcBef>
          <a:spcPts val="2400"/>
        </a:spcBef>
        <a:buFont typeface="Arial" panose="020B0604020202020204" pitchFamily="34" charset="0"/>
        <a:buChar char="•"/>
        <a:defRPr sz="11520" kern="1200">
          <a:solidFill>
            <a:schemeClr val="tx1"/>
          </a:solidFill>
          <a:latin typeface="+mn-lt"/>
          <a:ea typeface="+mn-ea"/>
          <a:cs typeface="+mn-cs"/>
        </a:defRPr>
      </a:lvl2pPr>
      <a:lvl3pPr marL="5486400" indent="-1097280" algn="l" defTabSz="4389120" rtl="0" eaLnBrk="1" latinLnBrk="0" hangingPunct="1">
        <a:lnSpc>
          <a:spcPct val="90000"/>
        </a:lnSpc>
        <a:spcBef>
          <a:spcPts val="2400"/>
        </a:spcBef>
        <a:buFont typeface="Arial" panose="020B0604020202020204" pitchFamily="34" charset="0"/>
        <a:buChar char="•"/>
        <a:defRPr sz="9600" kern="1200">
          <a:solidFill>
            <a:schemeClr val="tx1"/>
          </a:solidFill>
          <a:latin typeface="+mn-lt"/>
          <a:ea typeface="+mn-ea"/>
          <a:cs typeface="+mn-cs"/>
        </a:defRPr>
      </a:lvl3pPr>
      <a:lvl4pPr marL="76809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4pPr>
      <a:lvl5pPr marL="987552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p:bodyStyle>
    <p:otherStyle>
      <a:defPPr>
        <a:defRPr lang="en-US"/>
      </a:defPPr>
      <a:lvl1pPr marL="0" algn="l" defTabSz="4389120" rtl="0" eaLnBrk="1" latinLnBrk="0" hangingPunct="1">
        <a:defRPr sz="8640" kern="1200">
          <a:solidFill>
            <a:schemeClr val="tx1"/>
          </a:solidFill>
          <a:latin typeface="+mn-lt"/>
          <a:ea typeface="+mn-ea"/>
          <a:cs typeface="+mn-cs"/>
        </a:defRPr>
      </a:lvl1pPr>
      <a:lvl2pPr marL="2194560" algn="l" defTabSz="4389120" rtl="0" eaLnBrk="1" latinLnBrk="0" hangingPunct="1">
        <a:defRPr sz="8640" kern="1200">
          <a:solidFill>
            <a:schemeClr val="tx1"/>
          </a:solidFill>
          <a:latin typeface="+mn-lt"/>
          <a:ea typeface="+mn-ea"/>
          <a:cs typeface="+mn-cs"/>
        </a:defRPr>
      </a:lvl2pPr>
      <a:lvl3pPr marL="4389120" algn="l" defTabSz="4389120" rtl="0" eaLnBrk="1" latinLnBrk="0" hangingPunct="1">
        <a:defRPr sz="8640" kern="1200">
          <a:solidFill>
            <a:schemeClr val="tx1"/>
          </a:solidFill>
          <a:latin typeface="+mn-lt"/>
          <a:ea typeface="+mn-ea"/>
          <a:cs typeface="+mn-cs"/>
        </a:defRPr>
      </a:lvl3pPr>
      <a:lvl4pPr marL="6583680" algn="l" defTabSz="4389120" rtl="0" eaLnBrk="1" latinLnBrk="0" hangingPunct="1">
        <a:defRPr sz="8640" kern="1200">
          <a:solidFill>
            <a:schemeClr val="tx1"/>
          </a:solidFill>
          <a:latin typeface="+mn-lt"/>
          <a:ea typeface="+mn-ea"/>
          <a:cs typeface="+mn-cs"/>
        </a:defRPr>
      </a:lvl4pPr>
      <a:lvl5pPr marL="8778240" algn="l" defTabSz="4389120" rtl="0" eaLnBrk="1" latinLnBrk="0" hangingPunct="1">
        <a:defRPr sz="8640" kern="1200">
          <a:solidFill>
            <a:schemeClr val="tx1"/>
          </a:solidFill>
          <a:latin typeface="+mn-lt"/>
          <a:ea typeface="+mn-ea"/>
          <a:cs typeface="+mn-cs"/>
        </a:defRPr>
      </a:lvl5pPr>
      <a:lvl6pPr marL="10972800" algn="l" defTabSz="4389120" rtl="0" eaLnBrk="1" latinLnBrk="0" hangingPunct="1">
        <a:defRPr sz="8640" kern="1200">
          <a:solidFill>
            <a:schemeClr val="tx1"/>
          </a:solidFill>
          <a:latin typeface="+mn-lt"/>
          <a:ea typeface="+mn-ea"/>
          <a:cs typeface="+mn-cs"/>
        </a:defRPr>
      </a:lvl6pPr>
      <a:lvl7pPr marL="13167360" algn="l" defTabSz="4389120" rtl="0" eaLnBrk="1" latinLnBrk="0" hangingPunct="1">
        <a:defRPr sz="8640" kern="1200">
          <a:solidFill>
            <a:schemeClr val="tx1"/>
          </a:solidFill>
          <a:latin typeface="+mn-lt"/>
          <a:ea typeface="+mn-ea"/>
          <a:cs typeface="+mn-cs"/>
        </a:defRPr>
      </a:lvl7pPr>
      <a:lvl8pPr marL="15361920" algn="l" defTabSz="4389120" rtl="0" eaLnBrk="1" latinLnBrk="0" hangingPunct="1">
        <a:defRPr sz="8640" kern="1200">
          <a:solidFill>
            <a:schemeClr val="tx1"/>
          </a:solidFill>
          <a:latin typeface="+mn-lt"/>
          <a:ea typeface="+mn-ea"/>
          <a:cs typeface="+mn-cs"/>
        </a:defRPr>
      </a:lvl8pPr>
      <a:lvl9pPr marL="17556480" algn="l" defTabSz="4389120" rtl="0" eaLnBrk="1" latinLnBrk="0" hangingPunct="1">
        <a:defRPr sz="864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JPG"/><Relationship Id="rId18" Type="http://schemas.openxmlformats.org/officeDocument/2006/relationships/image" Target="../media/image16.pn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JPG"/><Relationship Id="rId17" Type="http://schemas.openxmlformats.org/officeDocument/2006/relationships/image" Target="../media/image15.png"/><Relationship Id="rId2" Type="http://schemas.openxmlformats.org/officeDocument/2006/relationships/notesSlide" Target="../notesSlides/notesSlide1.xml"/><Relationship Id="rId16" Type="http://schemas.openxmlformats.org/officeDocument/2006/relationships/image" Target="../media/image14.png"/><Relationship Id="rId1" Type="http://schemas.openxmlformats.org/officeDocument/2006/relationships/slideLayout" Target="../slideLayouts/slideLayout1.xml"/><Relationship Id="rId6" Type="http://schemas.openxmlformats.org/officeDocument/2006/relationships/image" Target="../media/image4.jpeg"/><Relationship Id="rId11" Type="http://schemas.openxmlformats.org/officeDocument/2006/relationships/image" Target="../media/image9.jpg"/><Relationship Id="rId5" Type="http://schemas.openxmlformats.org/officeDocument/2006/relationships/image" Target="../media/image3.gif"/><Relationship Id="rId15" Type="http://schemas.openxmlformats.org/officeDocument/2006/relationships/image" Target="../media/image13.png"/><Relationship Id="rId10" Type="http://schemas.openxmlformats.org/officeDocument/2006/relationships/image" Target="../media/image8.png"/><Relationship Id="rId19" Type="http://schemas.openxmlformats.org/officeDocument/2006/relationships/image" Target="../media/image17.png"/><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1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FD4586F-5BD3-534B-9D24-D84B0EECFF45}"/>
              </a:ext>
            </a:extLst>
          </p:cNvPr>
          <p:cNvPicPr>
            <a:picLocks noChangeAspect="1"/>
          </p:cNvPicPr>
          <p:nvPr/>
        </p:nvPicPr>
        <p:blipFill>
          <a:blip r:embed="rId3"/>
          <a:stretch>
            <a:fillRect/>
          </a:stretch>
        </p:blipFill>
        <p:spPr>
          <a:xfrm>
            <a:off x="0" y="28720390"/>
            <a:ext cx="14582956" cy="4014409"/>
          </a:xfrm>
          <a:prstGeom prst="rect">
            <a:avLst/>
          </a:prstGeom>
        </p:spPr>
      </p:pic>
      <p:sp>
        <p:nvSpPr>
          <p:cNvPr id="6" name="Rectangle 5">
            <a:extLst>
              <a:ext uri="{FF2B5EF4-FFF2-40B4-BE49-F238E27FC236}">
                <a16:creationId xmlns:a16="http://schemas.microsoft.com/office/drawing/2014/main" id="{6CE24836-9224-2043-9C2C-4B32792337D6}"/>
              </a:ext>
            </a:extLst>
          </p:cNvPr>
          <p:cNvSpPr/>
          <p:nvPr/>
        </p:nvSpPr>
        <p:spPr>
          <a:xfrm>
            <a:off x="0" y="28273828"/>
            <a:ext cx="43891200" cy="377371"/>
          </a:xfrm>
          <a:prstGeom prst="rect">
            <a:avLst/>
          </a:prstGeom>
          <a:gradFill flip="none" rotWithShape="1">
            <a:gsLst>
              <a:gs pos="0">
                <a:srgbClr val="EE2C23"/>
              </a:gs>
              <a:gs pos="59000">
                <a:schemeClr val="accent4">
                  <a:lumMod val="20000"/>
                  <a:lumOff val="80000"/>
                </a:schemeClr>
              </a:gs>
              <a:gs pos="100000">
                <a:srgbClr val="FFC000"/>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8" name="Rectangle 7">
            <a:extLst>
              <a:ext uri="{FF2B5EF4-FFF2-40B4-BE49-F238E27FC236}">
                <a16:creationId xmlns:a16="http://schemas.microsoft.com/office/drawing/2014/main" id="{318F039A-3D91-F647-8423-99B8C469018D}"/>
              </a:ext>
            </a:extLst>
          </p:cNvPr>
          <p:cNvSpPr/>
          <p:nvPr/>
        </p:nvSpPr>
        <p:spPr>
          <a:xfrm>
            <a:off x="0" y="0"/>
            <a:ext cx="43891200" cy="3831771"/>
          </a:xfrm>
          <a:prstGeom prst="rect">
            <a:avLst/>
          </a:prstGeom>
          <a:gradFill flip="none" rotWithShape="1">
            <a:gsLst>
              <a:gs pos="0">
                <a:srgbClr val="EE2C23"/>
              </a:gs>
              <a:gs pos="0">
                <a:schemeClr val="accent4">
                  <a:lumMod val="20000"/>
                  <a:lumOff val="80000"/>
                </a:schemeClr>
              </a:gs>
              <a:gs pos="100000">
                <a:srgbClr val="FFC000"/>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9" name="TextBox 8">
            <a:extLst>
              <a:ext uri="{FF2B5EF4-FFF2-40B4-BE49-F238E27FC236}">
                <a16:creationId xmlns:a16="http://schemas.microsoft.com/office/drawing/2014/main" id="{F0C49E11-A6A1-9641-B20F-5E8307683A7B}"/>
              </a:ext>
            </a:extLst>
          </p:cNvPr>
          <p:cNvSpPr txBox="1"/>
          <p:nvPr/>
        </p:nvSpPr>
        <p:spPr>
          <a:xfrm>
            <a:off x="8222154" y="922091"/>
            <a:ext cx="26668877" cy="1323439"/>
          </a:xfrm>
          <a:prstGeom prst="rect">
            <a:avLst/>
          </a:prstGeom>
          <a:noFill/>
        </p:spPr>
        <p:txBody>
          <a:bodyPr wrap="square" rtlCol="0">
            <a:spAutoFit/>
          </a:bodyPr>
          <a:lstStyle/>
          <a:p>
            <a:pPr algn="ctr"/>
            <a:r>
              <a:rPr lang="en-US" sz="8000" b="1" cap="all" dirty="0"/>
              <a:t>Predicting usable lifetime of lithium-ion batteries</a:t>
            </a:r>
          </a:p>
        </p:txBody>
      </p:sp>
      <p:sp>
        <p:nvSpPr>
          <p:cNvPr id="10" name="TextBox 9">
            <a:extLst>
              <a:ext uri="{FF2B5EF4-FFF2-40B4-BE49-F238E27FC236}">
                <a16:creationId xmlns:a16="http://schemas.microsoft.com/office/drawing/2014/main" id="{6D20E6CB-6E60-184B-96FC-42261BC39734}"/>
              </a:ext>
            </a:extLst>
          </p:cNvPr>
          <p:cNvSpPr txBox="1"/>
          <p:nvPr/>
        </p:nvSpPr>
        <p:spPr>
          <a:xfrm>
            <a:off x="12581935" y="2314738"/>
            <a:ext cx="18727330" cy="943038"/>
          </a:xfrm>
          <a:prstGeom prst="rect">
            <a:avLst/>
          </a:prstGeom>
          <a:noFill/>
        </p:spPr>
        <p:txBody>
          <a:bodyPr wrap="square" rtlCol="0">
            <a:spAutoFit/>
          </a:bodyPr>
          <a:lstStyle/>
          <a:p>
            <a:r>
              <a:rPr lang="en-US" sz="5333" dirty="0">
                <a:latin typeface="Helvetica" pitchFamily="2" charset="0"/>
              </a:rPr>
              <a:t>Victor W. Hu, </a:t>
            </a:r>
            <a:r>
              <a:rPr lang="en-US" sz="5333" dirty="0" err="1">
                <a:latin typeface="Helvetica" pitchFamily="2" charset="0"/>
              </a:rPr>
              <a:t>Yusong</a:t>
            </a:r>
            <a:r>
              <a:rPr lang="en-US" sz="5333" dirty="0">
                <a:latin typeface="Helvetica" pitchFamily="2" charset="0"/>
              </a:rPr>
              <a:t> Liu, Rossana </a:t>
            </a:r>
            <a:r>
              <a:rPr lang="en-US" sz="5333" dirty="0" err="1">
                <a:latin typeface="Helvetica" pitchFamily="2" charset="0"/>
              </a:rPr>
              <a:t>Scavone</a:t>
            </a:r>
            <a:r>
              <a:rPr lang="en-US" sz="5333" dirty="0">
                <a:latin typeface="Helvetica" pitchFamily="2" charset="0"/>
              </a:rPr>
              <a:t>, Maitri Uppaluri</a:t>
            </a:r>
          </a:p>
        </p:txBody>
      </p:sp>
      <p:sp>
        <p:nvSpPr>
          <p:cNvPr id="11" name="Rectangle 10">
            <a:extLst>
              <a:ext uri="{FF2B5EF4-FFF2-40B4-BE49-F238E27FC236}">
                <a16:creationId xmlns:a16="http://schemas.microsoft.com/office/drawing/2014/main" id="{96768FF7-0C19-9244-A460-B71ECB61E04A}"/>
              </a:ext>
            </a:extLst>
          </p:cNvPr>
          <p:cNvSpPr/>
          <p:nvPr/>
        </p:nvSpPr>
        <p:spPr>
          <a:xfrm>
            <a:off x="0" y="3831771"/>
            <a:ext cx="43891200" cy="377371"/>
          </a:xfrm>
          <a:prstGeom prst="rect">
            <a:avLst/>
          </a:prstGeom>
          <a:gradFill flip="none" rotWithShape="1">
            <a:gsLst>
              <a:gs pos="0">
                <a:srgbClr val="EE2C23"/>
              </a:gs>
              <a:gs pos="59000">
                <a:schemeClr val="accent4">
                  <a:lumMod val="20000"/>
                  <a:lumOff val="80000"/>
                </a:schemeClr>
              </a:gs>
              <a:gs pos="100000">
                <a:srgbClr val="FFC000"/>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3" name="Picture 2">
            <a:extLst>
              <a:ext uri="{FF2B5EF4-FFF2-40B4-BE49-F238E27FC236}">
                <a16:creationId xmlns:a16="http://schemas.microsoft.com/office/drawing/2014/main" id="{6496DAC3-7391-2441-AD93-9422CA18D230}"/>
              </a:ext>
            </a:extLst>
          </p:cNvPr>
          <p:cNvPicPr>
            <a:picLocks noChangeAspect="1"/>
          </p:cNvPicPr>
          <p:nvPr/>
        </p:nvPicPr>
        <p:blipFill>
          <a:blip r:embed="rId4"/>
          <a:stretch>
            <a:fillRect/>
          </a:stretch>
        </p:blipFill>
        <p:spPr>
          <a:xfrm>
            <a:off x="28981039" y="29023485"/>
            <a:ext cx="5112327" cy="3408218"/>
          </a:xfrm>
          <a:prstGeom prst="rect">
            <a:avLst/>
          </a:prstGeom>
        </p:spPr>
      </p:pic>
      <p:pic>
        <p:nvPicPr>
          <p:cNvPr id="1026" name="Picture 2" descr="Chemical Engineering">
            <a:extLst>
              <a:ext uri="{FF2B5EF4-FFF2-40B4-BE49-F238E27FC236}">
                <a16:creationId xmlns:a16="http://schemas.microsoft.com/office/drawing/2014/main" id="{61FDA8F5-A16E-466D-BF7C-ED290203ADA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479548" y="31083854"/>
            <a:ext cx="9039225" cy="129540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result for nsf logo">
            <a:extLst>
              <a:ext uri="{FF2B5EF4-FFF2-40B4-BE49-F238E27FC236}">
                <a16:creationId xmlns:a16="http://schemas.microsoft.com/office/drawing/2014/main" id="{AEA7D62D-AAAE-4940-BFA9-42F673D53B51}"/>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024" r="14997"/>
          <a:stretch/>
        </p:blipFill>
        <p:spPr bwMode="auto">
          <a:xfrm>
            <a:off x="13114982" y="28896913"/>
            <a:ext cx="3708311" cy="3532887"/>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Image result for Clean Energy Institute">
            <a:extLst>
              <a:ext uri="{FF2B5EF4-FFF2-40B4-BE49-F238E27FC236}">
                <a16:creationId xmlns:a16="http://schemas.microsoft.com/office/drawing/2014/main" id="{1DCCFB11-812F-42B4-8AFF-BB676565E6C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579249" y="29724379"/>
            <a:ext cx="7954688" cy="2314091"/>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Related image">
            <a:extLst>
              <a:ext uri="{FF2B5EF4-FFF2-40B4-BE49-F238E27FC236}">
                <a16:creationId xmlns:a16="http://schemas.microsoft.com/office/drawing/2014/main" id="{5DF6F6EB-0329-41FD-8F58-E999627B918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4479548" y="28921421"/>
            <a:ext cx="6691313" cy="1605915"/>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Rounded Corners 1">
            <a:extLst>
              <a:ext uri="{FF2B5EF4-FFF2-40B4-BE49-F238E27FC236}">
                <a16:creationId xmlns:a16="http://schemas.microsoft.com/office/drawing/2014/main" id="{4E051965-060B-46BA-87DC-C12EA5FDC070}"/>
              </a:ext>
            </a:extLst>
          </p:cNvPr>
          <p:cNvSpPr/>
          <p:nvPr/>
        </p:nvSpPr>
        <p:spPr>
          <a:xfrm>
            <a:off x="1295400" y="4494780"/>
            <a:ext cx="16202062" cy="10198672"/>
          </a:xfrm>
          <a:prstGeom prst="roundRect">
            <a:avLst/>
          </a:prstGeom>
          <a:ln w="285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19" name="Rectangle: Rounded Corners 18">
            <a:extLst>
              <a:ext uri="{FF2B5EF4-FFF2-40B4-BE49-F238E27FC236}">
                <a16:creationId xmlns:a16="http://schemas.microsoft.com/office/drawing/2014/main" id="{8492BBFB-0256-4ACD-99DB-E80C10EF65FD}"/>
              </a:ext>
            </a:extLst>
          </p:cNvPr>
          <p:cNvSpPr/>
          <p:nvPr/>
        </p:nvSpPr>
        <p:spPr>
          <a:xfrm>
            <a:off x="1295399" y="14940016"/>
            <a:ext cx="16283849" cy="12260632"/>
          </a:xfrm>
          <a:prstGeom prst="roundRect">
            <a:avLst/>
          </a:prstGeom>
          <a:ln w="285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20" name="Rectangle: Rounded Corners 19">
            <a:extLst>
              <a:ext uri="{FF2B5EF4-FFF2-40B4-BE49-F238E27FC236}">
                <a16:creationId xmlns:a16="http://schemas.microsoft.com/office/drawing/2014/main" id="{5D64AC1F-3910-4967-BF7B-318F99657ED0}"/>
              </a:ext>
            </a:extLst>
          </p:cNvPr>
          <p:cNvSpPr/>
          <p:nvPr/>
        </p:nvSpPr>
        <p:spPr>
          <a:xfrm>
            <a:off x="17814802" y="17784433"/>
            <a:ext cx="14562507" cy="9435382"/>
          </a:xfrm>
          <a:prstGeom prst="roundRect">
            <a:avLst/>
          </a:prstGeom>
          <a:ln w="285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1" name="Rectangle: Rounded Corners 20">
            <a:extLst>
              <a:ext uri="{FF2B5EF4-FFF2-40B4-BE49-F238E27FC236}">
                <a16:creationId xmlns:a16="http://schemas.microsoft.com/office/drawing/2014/main" id="{963DCF5C-1A82-4CDA-A127-3CBE7423162F}"/>
              </a:ext>
            </a:extLst>
          </p:cNvPr>
          <p:cNvSpPr/>
          <p:nvPr/>
        </p:nvSpPr>
        <p:spPr>
          <a:xfrm>
            <a:off x="17801191" y="4467171"/>
            <a:ext cx="24794609" cy="12944976"/>
          </a:xfrm>
          <a:prstGeom prst="roundRect">
            <a:avLst/>
          </a:prstGeom>
          <a:ln w="285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4" name="TextBox 3">
            <a:extLst>
              <a:ext uri="{FF2B5EF4-FFF2-40B4-BE49-F238E27FC236}">
                <a16:creationId xmlns:a16="http://schemas.microsoft.com/office/drawing/2014/main" id="{A5E3C575-36C1-420E-8A4D-0ABCE3328292}"/>
              </a:ext>
            </a:extLst>
          </p:cNvPr>
          <p:cNvSpPr txBox="1"/>
          <p:nvPr/>
        </p:nvSpPr>
        <p:spPr>
          <a:xfrm>
            <a:off x="4183826" y="5898524"/>
            <a:ext cx="12570486" cy="2740086"/>
          </a:xfrm>
          <a:prstGeom prst="roundRect">
            <a:avLst/>
          </a:prstGeom>
          <a:ln>
            <a:solidFill>
              <a:schemeClr val="accent2">
                <a:lumMod val="75000"/>
              </a:schemeClr>
            </a:solidFill>
          </a:ln>
        </p:spPr>
        <p:style>
          <a:lnRef idx="2">
            <a:schemeClr val="dk1"/>
          </a:lnRef>
          <a:fillRef idx="1">
            <a:schemeClr val="lt1"/>
          </a:fillRef>
          <a:effectRef idx="0">
            <a:schemeClr val="dk1"/>
          </a:effectRef>
          <a:fontRef idx="minor">
            <a:schemeClr val="dk1"/>
          </a:fontRef>
        </p:style>
        <p:txBody>
          <a:bodyPr wrap="square" rtlCol="0">
            <a:spAutoFit/>
          </a:bodyPr>
          <a:lstStyle/>
          <a:p>
            <a:pPr algn="just"/>
            <a:r>
              <a:rPr lang="en-US" sz="3000" dirty="0"/>
              <a:t>PULOLB is a software package, developed in python that can predict the lifetime of a battery</a:t>
            </a:r>
            <a:r>
              <a:rPr lang="en-US" sz="3000" dirty="0">
                <a:solidFill>
                  <a:srgbClr val="00B050"/>
                </a:solidFill>
              </a:rPr>
              <a:t> (1) </a:t>
            </a:r>
            <a:r>
              <a:rPr lang="en-US" sz="3000" dirty="0"/>
              <a:t>based on the capacity, determined from its charge and discharge data. The software is designed to also predict the lifetime when the battery has been partially charged and discharged (for example, the battery is discharged from 60% to 0% state of charge). </a:t>
            </a:r>
          </a:p>
        </p:txBody>
      </p:sp>
      <p:pic>
        <p:nvPicPr>
          <p:cNvPr id="30" name="Picture 29">
            <a:extLst>
              <a:ext uri="{FF2B5EF4-FFF2-40B4-BE49-F238E27FC236}">
                <a16:creationId xmlns:a16="http://schemas.microsoft.com/office/drawing/2014/main" id="{7FA9F5A9-6E80-4268-B258-F536E9B38C28}"/>
              </a:ext>
            </a:extLst>
          </p:cNvPr>
          <p:cNvPicPr>
            <a:picLocks noChangeAspect="1"/>
          </p:cNvPicPr>
          <p:nvPr/>
        </p:nvPicPr>
        <p:blipFill>
          <a:blip r:embed="rId9"/>
          <a:stretch>
            <a:fillRect/>
          </a:stretch>
        </p:blipFill>
        <p:spPr>
          <a:xfrm>
            <a:off x="36681742" y="11038610"/>
            <a:ext cx="5190227" cy="5190227"/>
          </a:xfrm>
          <a:prstGeom prst="rect">
            <a:avLst/>
          </a:prstGeom>
        </p:spPr>
      </p:pic>
      <p:pic>
        <p:nvPicPr>
          <p:cNvPr id="1024" name="Picture 1023">
            <a:extLst>
              <a:ext uri="{FF2B5EF4-FFF2-40B4-BE49-F238E27FC236}">
                <a16:creationId xmlns:a16="http://schemas.microsoft.com/office/drawing/2014/main" id="{6CB9288F-669B-4879-9D17-31838A02A9D0}"/>
              </a:ext>
            </a:extLst>
          </p:cNvPr>
          <p:cNvPicPr>
            <a:picLocks noChangeAspect="1"/>
          </p:cNvPicPr>
          <p:nvPr/>
        </p:nvPicPr>
        <p:blipFill>
          <a:blip r:embed="rId10"/>
          <a:stretch>
            <a:fillRect/>
          </a:stretch>
        </p:blipFill>
        <p:spPr>
          <a:xfrm>
            <a:off x="27495431" y="10904584"/>
            <a:ext cx="5486400" cy="5486400"/>
          </a:xfrm>
          <a:prstGeom prst="rect">
            <a:avLst/>
          </a:prstGeom>
        </p:spPr>
      </p:pic>
      <p:pic>
        <p:nvPicPr>
          <p:cNvPr id="1027" name="Picture 1026">
            <a:extLst>
              <a:ext uri="{FF2B5EF4-FFF2-40B4-BE49-F238E27FC236}">
                <a16:creationId xmlns:a16="http://schemas.microsoft.com/office/drawing/2014/main" id="{29DE1069-C3D4-4184-82AA-6FC0CBB2AD85}"/>
              </a:ext>
            </a:extLst>
          </p:cNvPr>
          <p:cNvPicPr>
            <a:picLocks noChangeAspect="1"/>
          </p:cNvPicPr>
          <p:nvPr/>
        </p:nvPicPr>
        <p:blipFill>
          <a:blip r:embed="rId11"/>
          <a:stretch>
            <a:fillRect/>
          </a:stretch>
        </p:blipFill>
        <p:spPr>
          <a:xfrm>
            <a:off x="24904463" y="22564863"/>
            <a:ext cx="6817937" cy="3380535"/>
          </a:xfrm>
          <a:prstGeom prst="rect">
            <a:avLst/>
          </a:prstGeom>
        </p:spPr>
      </p:pic>
      <p:pic>
        <p:nvPicPr>
          <p:cNvPr id="40" name="Imagen 3">
            <a:extLst>
              <a:ext uri="{FF2B5EF4-FFF2-40B4-BE49-F238E27FC236}">
                <a16:creationId xmlns:a16="http://schemas.microsoft.com/office/drawing/2014/main" id="{2B885367-EB88-4E82-ACFC-2786F1F0E87C}"/>
              </a:ext>
            </a:extLst>
          </p:cNvPr>
          <p:cNvPicPr>
            <a:picLocks noChangeAspect="1"/>
          </p:cNvPicPr>
          <p:nvPr/>
        </p:nvPicPr>
        <p:blipFill rotWithShape="1">
          <a:blip r:embed="rId12">
            <a:extLst>
              <a:ext uri="{28A0092B-C50C-407E-A947-70E740481C1C}">
                <a14:useLocalDpi xmlns:a14="http://schemas.microsoft.com/office/drawing/2010/main" val="0"/>
              </a:ext>
            </a:extLst>
          </a:blip>
          <a:srcRect l="1277" t="1108"/>
          <a:stretch/>
        </p:blipFill>
        <p:spPr>
          <a:xfrm>
            <a:off x="2685284" y="16566874"/>
            <a:ext cx="2505452" cy="4403059"/>
          </a:xfrm>
          <a:prstGeom prst="rect">
            <a:avLst/>
          </a:prstGeom>
          <a:ln>
            <a:solidFill>
              <a:schemeClr val="accent1"/>
            </a:solidFill>
          </a:ln>
          <a:effectLst/>
        </p:spPr>
      </p:pic>
      <p:pic>
        <p:nvPicPr>
          <p:cNvPr id="41" name="Imagen 5">
            <a:extLst>
              <a:ext uri="{FF2B5EF4-FFF2-40B4-BE49-F238E27FC236}">
                <a16:creationId xmlns:a16="http://schemas.microsoft.com/office/drawing/2014/main" id="{63DD8176-DD0B-4501-869B-1F8639E4AA33}"/>
              </a:ext>
            </a:extLst>
          </p:cNvPr>
          <p:cNvPicPr>
            <a:picLocks noChangeAspect="1"/>
          </p:cNvPicPr>
          <p:nvPr/>
        </p:nvPicPr>
        <p:blipFill rotWithShape="1">
          <a:blip r:embed="rId13">
            <a:extLst>
              <a:ext uri="{28A0092B-C50C-407E-A947-70E740481C1C}">
                <a14:useLocalDpi xmlns:a14="http://schemas.microsoft.com/office/drawing/2010/main" val="0"/>
              </a:ext>
            </a:extLst>
          </a:blip>
          <a:srcRect l="323" t="1793" r="27326" b="157"/>
          <a:stretch/>
        </p:blipFill>
        <p:spPr>
          <a:xfrm>
            <a:off x="6285978" y="16497684"/>
            <a:ext cx="6302690" cy="4472250"/>
          </a:xfrm>
          <a:prstGeom prst="rect">
            <a:avLst/>
          </a:prstGeom>
          <a:ln>
            <a:solidFill>
              <a:schemeClr val="accent1"/>
            </a:solidFill>
          </a:ln>
        </p:spPr>
      </p:pic>
      <p:cxnSp>
        <p:nvCxnSpPr>
          <p:cNvPr id="42" name="Conector recto de flecha 7">
            <a:extLst>
              <a:ext uri="{FF2B5EF4-FFF2-40B4-BE49-F238E27FC236}">
                <a16:creationId xmlns:a16="http://schemas.microsoft.com/office/drawing/2014/main" id="{951CDEC1-8978-48D6-8AC6-D757CF248948}"/>
              </a:ext>
            </a:extLst>
          </p:cNvPr>
          <p:cNvCxnSpPr>
            <a:cxnSpLocks/>
          </p:cNvCxnSpPr>
          <p:nvPr/>
        </p:nvCxnSpPr>
        <p:spPr>
          <a:xfrm flipV="1">
            <a:off x="5238138" y="16937805"/>
            <a:ext cx="946245" cy="663008"/>
          </a:xfrm>
          <a:prstGeom prst="straightConnector1">
            <a:avLst/>
          </a:prstGeom>
          <a:ln w="57150">
            <a:solidFill>
              <a:srgbClr val="F57B67"/>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3" name="Conector recto de flecha 9">
            <a:extLst>
              <a:ext uri="{FF2B5EF4-FFF2-40B4-BE49-F238E27FC236}">
                <a16:creationId xmlns:a16="http://schemas.microsoft.com/office/drawing/2014/main" id="{141AB52C-CAD0-405A-9053-65DA9D2FFC10}"/>
              </a:ext>
            </a:extLst>
          </p:cNvPr>
          <p:cNvCxnSpPr>
            <a:cxnSpLocks/>
          </p:cNvCxnSpPr>
          <p:nvPr/>
        </p:nvCxnSpPr>
        <p:spPr>
          <a:xfrm>
            <a:off x="5260732" y="17600813"/>
            <a:ext cx="855126" cy="3149790"/>
          </a:xfrm>
          <a:prstGeom prst="straightConnector1">
            <a:avLst/>
          </a:prstGeom>
          <a:ln w="57150">
            <a:solidFill>
              <a:srgbClr val="F57B67"/>
            </a:solidFill>
            <a:tailEnd type="triangle" w="lg" len="lg"/>
          </a:ln>
        </p:spPr>
        <p:style>
          <a:lnRef idx="1">
            <a:schemeClr val="accent1"/>
          </a:lnRef>
          <a:fillRef idx="0">
            <a:schemeClr val="accent1"/>
          </a:fillRef>
          <a:effectRef idx="0">
            <a:schemeClr val="accent1"/>
          </a:effectRef>
          <a:fontRef idx="minor">
            <a:schemeClr val="tx1"/>
          </a:fontRef>
        </p:style>
      </p:cxnSp>
      <p:pic>
        <p:nvPicPr>
          <p:cNvPr id="1029" name="Picture 1028">
            <a:extLst>
              <a:ext uri="{FF2B5EF4-FFF2-40B4-BE49-F238E27FC236}">
                <a16:creationId xmlns:a16="http://schemas.microsoft.com/office/drawing/2014/main" id="{B9B5D521-A390-4269-B52E-D549E4328DD6}"/>
              </a:ext>
            </a:extLst>
          </p:cNvPr>
          <p:cNvPicPr>
            <a:picLocks noChangeAspect="1"/>
          </p:cNvPicPr>
          <p:nvPr/>
        </p:nvPicPr>
        <p:blipFill rotWithShape="1">
          <a:blip r:embed="rId14"/>
          <a:srcRect l="7470" r="51924"/>
          <a:stretch/>
        </p:blipFill>
        <p:spPr>
          <a:xfrm>
            <a:off x="18515727" y="11098691"/>
            <a:ext cx="4830328" cy="5098186"/>
          </a:xfrm>
          <a:prstGeom prst="rect">
            <a:avLst/>
          </a:prstGeom>
        </p:spPr>
      </p:pic>
      <p:pic>
        <p:nvPicPr>
          <p:cNvPr id="1032" name="Picture 8" descr="File:Python-logo-notext.svg">
            <a:extLst>
              <a:ext uri="{FF2B5EF4-FFF2-40B4-BE49-F238E27FC236}">
                <a16:creationId xmlns:a16="http://schemas.microsoft.com/office/drawing/2014/main" id="{CB44E58A-2629-421C-8227-E7035A5367FA}"/>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3875447" y="16002770"/>
            <a:ext cx="1013618" cy="1013618"/>
          </a:xfrm>
          <a:prstGeom prst="rect">
            <a:avLst/>
          </a:prstGeom>
          <a:noFill/>
          <a:extLst>
            <a:ext uri="{909E8E84-426E-40DD-AFC4-6F175D3DCCD1}">
              <a14:hiddenFill xmlns:a14="http://schemas.microsoft.com/office/drawing/2010/main">
                <a:solidFill>
                  <a:srgbClr val="FFFFFF"/>
                </a:solidFill>
              </a14:hiddenFill>
            </a:ext>
          </a:extLst>
        </p:spPr>
      </p:pic>
      <p:cxnSp>
        <p:nvCxnSpPr>
          <p:cNvPr id="49" name="Conector recto de flecha 7">
            <a:extLst>
              <a:ext uri="{FF2B5EF4-FFF2-40B4-BE49-F238E27FC236}">
                <a16:creationId xmlns:a16="http://schemas.microsoft.com/office/drawing/2014/main" id="{E073B4F5-F147-4B28-88BB-F2792EE465EA}"/>
              </a:ext>
            </a:extLst>
          </p:cNvPr>
          <p:cNvCxnSpPr>
            <a:cxnSpLocks/>
          </p:cNvCxnSpPr>
          <p:nvPr/>
        </p:nvCxnSpPr>
        <p:spPr>
          <a:xfrm>
            <a:off x="12647276" y="16566874"/>
            <a:ext cx="1169563" cy="0"/>
          </a:xfrm>
          <a:prstGeom prst="straightConnector1">
            <a:avLst/>
          </a:prstGeom>
          <a:ln w="57150">
            <a:solidFill>
              <a:srgbClr val="F57B67"/>
            </a:solidFill>
            <a:tailEnd type="triangle" w="lg" len="lg"/>
          </a:ln>
        </p:spPr>
        <p:style>
          <a:lnRef idx="1">
            <a:schemeClr val="accent1"/>
          </a:lnRef>
          <a:fillRef idx="0">
            <a:schemeClr val="accent1"/>
          </a:fillRef>
          <a:effectRef idx="0">
            <a:schemeClr val="accent1"/>
          </a:effectRef>
          <a:fontRef idx="minor">
            <a:schemeClr val="tx1"/>
          </a:fontRef>
        </p:style>
      </p:cxnSp>
      <p:pic>
        <p:nvPicPr>
          <p:cNvPr id="1043" name="Picture 1042">
            <a:extLst>
              <a:ext uri="{FF2B5EF4-FFF2-40B4-BE49-F238E27FC236}">
                <a16:creationId xmlns:a16="http://schemas.microsoft.com/office/drawing/2014/main" id="{B874E0EA-726A-4CB1-AD5E-CC4DF5DF8C0E}"/>
              </a:ext>
            </a:extLst>
          </p:cNvPr>
          <p:cNvPicPr>
            <a:picLocks noChangeAspect="1"/>
          </p:cNvPicPr>
          <p:nvPr/>
        </p:nvPicPr>
        <p:blipFill>
          <a:blip r:embed="rId16"/>
          <a:stretch>
            <a:fillRect/>
          </a:stretch>
        </p:blipFill>
        <p:spPr>
          <a:xfrm>
            <a:off x="1803872" y="9045078"/>
            <a:ext cx="4123212" cy="2740085"/>
          </a:xfrm>
          <a:prstGeom prst="rect">
            <a:avLst/>
          </a:prstGeom>
        </p:spPr>
      </p:pic>
      <p:sp>
        <p:nvSpPr>
          <p:cNvPr id="59" name="TextBox 58">
            <a:extLst>
              <a:ext uri="{FF2B5EF4-FFF2-40B4-BE49-F238E27FC236}">
                <a16:creationId xmlns:a16="http://schemas.microsoft.com/office/drawing/2014/main" id="{42756242-1AA6-4132-BF2D-4CBF138CC4BF}"/>
              </a:ext>
            </a:extLst>
          </p:cNvPr>
          <p:cNvSpPr txBox="1"/>
          <p:nvPr/>
        </p:nvSpPr>
        <p:spPr>
          <a:xfrm>
            <a:off x="4878506" y="15225703"/>
            <a:ext cx="8196696" cy="865942"/>
          </a:xfrm>
          <a:prstGeom prst="roundRect">
            <a:avLst/>
          </a:prstGeom>
          <a:solidFill>
            <a:srgbClr val="FFF1C9"/>
          </a:solidFill>
          <a:ln w="28575"/>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4400" dirty="0">
                <a:solidFill>
                  <a:schemeClr val="tx1"/>
                </a:solidFill>
              </a:rPr>
              <a:t>Data Cleaning</a:t>
            </a:r>
          </a:p>
        </p:txBody>
      </p:sp>
      <p:sp>
        <p:nvSpPr>
          <p:cNvPr id="60" name="TextBox 59">
            <a:extLst>
              <a:ext uri="{FF2B5EF4-FFF2-40B4-BE49-F238E27FC236}">
                <a16:creationId xmlns:a16="http://schemas.microsoft.com/office/drawing/2014/main" id="{F7566698-04CE-4AF9-9733-C42A2EA9E78C}"/>
              </a:ext>
            </a:extLst>
          </p:cNvPr>
          <p:cNvSpPr txBox="1"/>
          <p:nvPr/>
        </p:nvSpPr>
        <p:spPr>
          <a:xfrm>
            <a:off x="18785255" y="17999627"/>
            <a:ext cx="12524010" cy="1600438"/>
          </a:xfrm>
          <a:prstGeom prst="roundRect">
            <a:avLst/>
          </a:prstGeom>
          <a:solidFill>
            <a:srgbClr val="FFF1C9"/>
          </a:solidFill>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4400" dirty="0">
                <a:solidFill>
                  <a:schemeClr val="tx1"/>
                </a:solidFill>
              </a:rPr>
              <a:t>Packages Used To Develop The Machine Learning Code</a:t>
            </a:r>
          </a:p>
        </p:txBody>
      </p:sp>
      <p:sp>
        <p:nvSpPr>
          <p:cNvPr id="61" name="TextBox 60">
            <a:extLst>
              <a:ext uri="{FF2B5EF4-FFF2-40B4-BE49-F238E27FC236}">
                <a16:creationId xmlns:a16="http://schemas.microsoft.com/office/drawing/2014/main" id="{9E415DCB-FD47-41B3-A306-19861224F4B4}"/>
              </a:ext>
            </a:extLst>
          </p:cNvPr>
          <p:cNvSpPr txBox="1"/>
          <p:nvPr/>
        </p:nvSpPr>
        <p:spPr>
          <a:xfrm>
            <a:off x="5039034" y="4728641"/>
            <a:ext cx="8193024" cy="868680"/>
          </a:xfrm>
          <a:prstGeom prst="roundRect">
            <a:avLst/>
          </a:prstGeom>
          <a:solidFill>
            <a:srgbClr val="FFF1C9"/>
          </a:solidFill>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4400" dirty="0">
                <a:solidFill>
                  <a:schemeClr val="tx1"/>
                </a:solidFill>
              </a:rPr>
              <a:t>What Is PULOLB?</a:t>
            </a:r>
          </a:p>
        </p:txBody>
      </p:sp>
      <p:sp>
        <p:nvSpPr>
          <p:cNvPr id="62" name="TextBox 61">
            <a:extLst>
              <a:ext uri="{FF2B5EF4-FFF2-40B4-BE49-F238E27FC236}">
                <a16:creationId xmlns:a16="http://schemas.microsoft.com/office/drawing/2014/main" id="{BBC834D4-2156-4F60-9F9C-A1487C5AEA90}"/>
              </a:ext>
            </a:extLst>
          </p:cNvPr>
          <p:cNvSpPr txBox="1"/>
          <p:nvPr/>
        </p:nvSpPr>
        <p:spPr>
          <a:xfrm>
            <a:off x="2187481" y="11792529"/>
            <a:ext cx="3157333" cy="369332"/>
          </a:xfrm>
          <a:prstGeom prst="rect">
            <a:avLst/>
          </a:prstGeom>
          <a:noFill/>
        </p:spPr>
        <p:txBody>
          <a:bodyPr wrap="square" rtlCol="0">
            <a:spAutoFit/>
          </a:bodyPr>
          <a:lstStyle/>
          <a:p>
            <a:pPr algn="ctr"/>
            <a:r>
              <a:rPr lang="en-US" dirty="0"/>
              <a:t>  A graphite/LiCoO2 pouch cell</a:t>
            </a:r>
          </a:p>
        </p:txBody>
      </p:sp>
      <p:sp>
        <p:nvSpPr>
          <p:cNvPr id="64" name="TextBox 63">
            <a:extLst>
              <a:ext uri="{FF2B5EF4-FFF2-40B4-BE49-F238E27FC236}">
                <a16:creationId xmlns:a16="http://schemas.microsoft.com/office/drawing/2014/main" id="{8D32BE57-EA87-4235-A29E-0E7E33293017}"/>
              </a:ext>
            </a:extLst>
          </p:cNvPr>
          <p:cNvSpPr txBox="1"/>
          <p:nvPr/>
        </p:nvSpPr>
        <p:spPr>
          <a:xfrm>
            <a:off x="18379681" y="20353226"/>
            <a:ext cx="5500861" cy="2656046"/>
          </a:xfrm>
          <a:prstGeom prst="roundRect">
            <a:avLst/>
          </a:prstGeom>
          <a:noFill/>
          <a:ln>
            <a:solidFill>
              <a:schemeClr val="accent2">
                <a:lumMod val="75000"/>
              </a:schemeClr>
            </a:solidFill>
          </a:ln>
        </p:spPr>
        <p:txBody>
          <a:bodyPr wrap="square" rtlCol="0">
            <a:spAutoFit/>
          </a:bodyPr>
          <a:lstStyle/>
          <a:p>
            <a:pPr marL="571500" indent="-571500" algn="just">
              <a:buFont typeface="Arial" panose="020B0604020202020204" pitchFamily="34" charset="0"/>
              <a:buChar char="•"/>
            </a:pPr>
            <a:r>
              <a:rPr lang="en-US" sz="3000" dirty="0" err="1"/>
              <a:t>HDFStorage</a:t>
            </a:r>
            <a:r>
              <a:rPr lang="en-US" sz="3000" dirty="0"/>
              <a:t>:</a:t>
            </a:r>
          </a:p>
          <a:p>
            <a:pPr marL="571500" indent="-571500" algn="just">
              <a:buFont typeface="Arial" panose="020B0604020202020204" pitchFamily="34" charset="0"/>
              <a:buChar char="•"/>
            </a:pPr>
            <a:r>
              <a:rPr lang="en-US" sz="3000" dirty="0"/>
              <a:t>H5py:</a:t>
            </a:r>
          </a:p>
          <a:p>
            <a:pPr algn="ctr"/>
            <a:endParaRPr lang="en-US" sz="3000" b="1" dirty="0"/>
          </a:p>
          <a:p>
            <a:pPr algn="ctr"/>
            <a:endParaRPr lang="en-US" sz="3000" b="1" dirty="0"/>
          </a:p>
          <a:p>
            <a:pPr algn="ctr"/>
            <a:endParaRPr lang="en-US" sz="3000" b="1" dirty="0"/>
          </a:p>
        </p:txBody>
      </p:sp>
      <p:sp>
        <p:nvSpPr>
          <p:cNvPr id="65" name="TextBox 64">
            <a:extLst>
              <a:ext uri="{FF2B5EF4-FFF2-40B4-BE49-F238E27FC236}">
                <a16:creationId xmlns:a16="http://schemas.microsoft.com/office/drawing/2014/main" id="{D91AD469-2653-41AE-A833-8DC36191902D}"/>
              </a:ext>
            </a:extLst>
          </p:cNvPr>
          <p:cNvSpPr txBox="1"/>
          <p:nvPr/>
        </p:nvSpPr>
        <p:spPr>
          <a:xfrm>
            <a:off x="1798790" y="22125700"/>
            <a:ext cx="15024503" cy="4358640"/>
          </a:xfrm>
          <a:prstGeom prst="roundRect">
            <a:avLst/>
          </a:prstGeom>
          <a:ln>
            <a:solidFill>
              <a:schemeClr val="accent2">
                <a:lumMod val="75000"/>
              </a:schemeClr>
            </a:solidFill>
          </a:ln>
        </p:spPr>
        <p:style>
          <a:lnRef idx="2">
            <a:schemeClr val="dk1"/>
          </a:lnRef>
          <a:fillRef idx="1">
            <a:schemeClr val="lt1"/>
          </a:fillRef>
          <a:effectRef idx="0">
            <a:schemeClr val="dk1"/>
          </a:effectRef>
          <a:fontRef idx="minor">
            <a:schemeClr val="dk1"/>
          </a:fontRef>
        </p:style>
        <p:txBody>
          <a:bodyPr wrap="square" rtlCol="0">
            <a:spAutoFit/>
          </a:bodyPr>
          <a:lstStyle/>
          <a:p>
            <a:pPr algn="just"/>
            <a:r>
              <a:rPr lang="en-US" sz="2600" b="1" dirty="0">
                <a:latin typeface="Courier New" panose="02070309020205020404" pitchFamily="49" charset="0"/>
                <a:cs typeface="Courier New" panose="02070309020205020404" pitchFamily="49" charset="0"/>
              </a:rPr>
              <a:t>import_data:</a:t>
            </a:r>
          </a:p>
          <a:p>
            <a:pPr algn="just"/>
            <a:r>
              <a:rPr lang="en-US" sz="2600" b="1" dirty="0" err="1">
                <a:solidFill>
                  <a:srgbClr val="92D050"/>
                </a:solidFill>
                <a:highlight>
                  <a:srgbClr val="595959"/>
                </a:highlight>
                <a:latin typeface="Courier New" panose="02070309020205020404" pitchFamily="49" charset="0"/>
                <a:cs typeface="Courier New" panose="02070309020205020404" pitchFamily="49" charset="0"/>
              </a:rPr>
              <a:t>single_pd_matlab_data</a:t>
            </a:r>
            <a:r>
              <a:rPr lang="en-US" sz="2600" b="1" dirty="0">
                <a:solidFill>
                  <a:srgbClr val="92D050"/>
                </a:solidFill>
                <a:highlight>
                  <a:srgbClr val="595959"/>
                </a:highlight>
                <a:latin typeface="Courier New" panose="02070309020205020404" pitchFamily="49" charset="0"/>
                <a:cs typeface="Courier New" panose="02070309020205020404" pitchFamily="49" charset="0"/>
              </a:rPr>
              <a:t>: </a:t>
            </a:r>
          </a:p>
          <a:p>
            <a:pPr algn="just"/>
            <a:r>
              <a:rPr lang="en-US" sz="3000" dirty="0"/>
              <a:t>Converts the .mat files into pandas </a:t>
            </a:r>
            <a:r>
              <a:rPr lang="en-US" sz="3000" dirty="0" err="1"/>
              <a:t>dataframes</a:t>
            </a:r>
            <a:r>
              <a:rPr lang="en-US" sz="3000" dirty="0"/>
              <a:t>, with each cycle data cumulatively added </a:t>
            </a:r>
            <a:r>
              <a:rPr lang="en-US" sz="3000" dirty="0">
                <a:solidFill>
                  <a:srgbClr val="00B050"/>
                </a:solidFill>
              </a:rPr>
              <a:t>(3)</a:t>
            </a:r>
          </a:p>
          <a:p>
            <a:pPr algn="just"/>
            <a:r>
              <a:rPr lang="en-US" sz="2600" b="1" dirty="0" err="1">
                <a:latin typeface="Courier New" panose="02070309020205020404" pitchFamily="49" charset="0"/>
                <a:cs typeface="Courier New" panose="02070309020205020404" pitchFamily="49" charset="0"/>
              </a:rPr>
              <a:t>sort_data</a:t>
            </a:r>
            <a:r>
              <a:rPr lang="en-US" sz="2600" b="1" dirty="0">
                <a:latin typeface="Courier New" panose="02070309020205020404" pitchFamily="49" charset="0"/>
                <a:cs typeface="Courier New" panose="02070309020205020404" pitchFamily="49" charset="0"/>
              </a:rPr>
              <a:t>:</a:t>
            </a:r>
          </a:p>
          <a:p>
            <a:pPr algn="just"/>
            <a:r>
              <a:rPr lang="en-US" sz="2600" b="1" dirty="0" err="1">
                <a:solidFill>
                  <a:srgbClr val="92D050"/>
                </a:solidFill>
                <a:highlight>
                  <a:srgbClr val="595959"/>
                </a:highlight>
                <a:latin typeface="Courier New" panose="02070309020205020404" pitchFamily="49" charset="0"/>
                <a:cs typeface="Courier New" panose="02070309020205020404" pitchFamily="49" charset="0"/>
              </a:rPr>
              <a:t>by_cycle</a:t>
            </a:r>
            <a:r>
              <a:rPr lang="en-US" sz="2600" b="1" dirty="0">
                <a:solidFill>
                  <a:srgbClr val="92D050"/>
                </a:solidFill>
                <a:highlight>
                  <a:srgbClr val="595959"/>
                </a:highlight>
                <a:latin typeface="Courier New" panose="02070309020205020404" pitchFamily="49" charset="0"/>
                <a:cs typeface="Courier New" panose="02070309020205020404" pitchFamily="49" charset="0"/>
              </a:rPr>
              <a:t>:</a:t>
            </a:r>
          </a:p>
          <a:p>
            <a:pPr lvl="1" algn="just"/>
            <a:r>
              <a:rPr lang="en-US" sz="3000" dirty="0">
                <a:solidFill>
                  <a:schemeClr val="tx1"/>
                </a:solidFill>
                <a:cs typeface="Courier New" panose="02070309020205020404" pitchFamily="49" charset="0"/>
              </a:rPr>
              <a:t>Sorts the data in the pandas </a:t>
            </a:r>
            <a:r>
              <a:rPr lang="en-US" sz="3000" dirty="0" err="1">
                <a:solidFill>
                  <a:schemeClr val="tx1"/>
                </a:solidFill>
                <a:cs typeface="Courier New" panose="02070309020205020404" pitchFamily="49" charset="0"/>
              </a:rPr>
              <a:t>dataframe</a:t>
            </a:r>
            <a:r>
              <a:rPr lang="en-US" sz="3000" dirty="0">
                <a:solidFill>
                  <a:schemeClr val="tx1"/>
                </a:solidFill>
                <a:cs typeface="Courier New" panose="02070309020205020404" pitchFamily="49" charset="0"/>
              </a:rPr>
              <a:t> by cycle number, stores this data as a dictionary with the cycle number as the key. </a:t>
            </a:r>
          </a:p>
          <a:p>
            <a:pPr algn="just"/>
            <a:r>
              <a:rPr lang="en-US" sz="2600" b="1" dirty="0" err="1">
                <a:solidFill>
                  <a:srgbClr val="92D050"/>
                </a:solidFill>
                <a:highlight>
                  <a:srgbClr val="595959"/>
                </a:highlight>
                <a:latin typeface="Courier New" panose="02070309020205020404" pitchFamily="49" charset="0"/>
                <a:cs typeface="Courier New" panose="02070309020205020404" pitchFamily="49" charset="0"/>
              </a:rPr>
              <a:t>charge_discharge</a:t>
            </a:r>
            <a:r>
              <a:rPr lang="en-US" sz="2600" b="1" dirty="0">
                <a:solidFill>
                  <a:srgbClr val="92D050"/>
                </a:solidFill>
                <a:highlight>
                  <a:srgbClr val="595959"/>
                </a:highlight>
                <a:latin typeface="Courier New" panose="02070309020205020404" pitchFamily="49" charset="0"/>
                <a:cs typeface="Courier New" panose="02070309020205020404" pitchFamily="49" charset="0"/>
              </a:rPr>
              <a:t>:</a:t>
            </a:r>
          </a:p>
          <a:p>
            <a:pPr lvl="1" algn="just"/>
            <a:r>
              <a:rPr lang="en-US" sz="3000" dirty="0" err="1">
                <a:solidFill>
                  <a:schemeClr val="tx1"/>
                </a:solidFill>
                <a:cs typeface="Courier New" panose="02070309020205020404" pitchFamily="49" charset="0"/>
              </a:rPr>
              <a:t>Seperates</a:t>
            </a:r>
            <a:r>
              <a:rPr lang="en-US" sz="3000" dirty="0">
                <a:solidFill>
                  <a:schemeClr val="tx1"/>
                </a:solidFill>
                <a:cs typeface="Courier New" panose="02070309020205020404" pitchFamily="49" charset="0"/>
              </a:rPr>
              <a:t> the charge and discharge data. </a:t>
            </a:r>
          </a:p>
        </p:txBody>
      </p:sp>
      <p:sp>
        <p:nvSpPr>
          <p:cNvPr id="74" name="TextBox 73">
            <a:extLst>
              <a:ext uri="{FF2B5EF4-FFF2-40B4-BE49-F238E27FC236}">
                <a16:creationId xmlns:a16="http://schemas.microsoft.com/office/drawing/2014/main" id="{24D9B826-7368-4EC1-AC59-8293ABDBE609}"/>
              </a:ext>
            </a:extLst>
          </p:cNvPr>
          <p:cNvSpPr txBox="1"/>
          <p:nvPr/>
        </p:nvSpPr>
        <p:spPr>
          <a:xfrm>
            <a:off x="24041798" y="4725070"/>
            <a:ext cx="12344400" cy="851297"/>
          </a:xfrm>
          <a:prstGeom prst="roundRect">
            <a:avLst/>
          </a:prstGeom>
          <a:solidFill>
            <a:srgbClr val="FFF1C9"/>
          </a:solidFill>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4400" dirty="0">
                <a:solidFill>
                  <a:schemeClr val="tx1"/>
                </a:solidFill>
              </a:rPr>
              <a:t>How Does The Package Work?</a:t>
            </a:r>
          </a:p>
        </p:txBody>
      </p:sp>
      <p:sp>
        <p:nvSpPr>
          <p:cNvPr id="75" name="TextBox 74">
            <a:extLst>
              <a:ext uri="{FF2B5EF4-FFF2-40B4-BE49-F238E27FC236}">
                <a16:creationId xmlns:a16="http://schemas.microsoft.com/office/drawing/2014/main" id="{0F11A2A7-B570-422E-A7E7-9C41FA2B04F9}"/>
              </a:ext>
            </a:extLst>
          </p:cNvPr>
          <p:cNvSpPr txBox="1"/>
          <p:nvPr/>
        </p:nvSpPr>
        <p:spPr>
          <a:xfrm>
            <a:off x="23903585" y="6339695"/>
            <a:ext cx="3429000" cy="5959138"/>
          </a:xfrm>
          <a:prstGeom prst="roundRect">
            <a:avLst/>
          </a:prstGeom>
          <a:noFill/>
          <a:ln>
            <a:solidFill>
              <a:schemeClr val="accent2">
                <a:lumMod val="75000"/>
              </a:schemeClr>
            </a:solidFill>
          </a:ln>
        </p:spPr>
        <p:txBody>
          <a:bodyPr wrap="square" rtlCol="0">
            <a:spAutoFit/>
          </a:bodyPr>
          <a:lstStyle/>
          <a:p>
            <a:pPr algn="ctr"/>
            <a:r>
              <a:rPr lang="en-US" sz="3000" dirty="0"/>
              <a:t>The distance between the two time series are calculated using </a:t>
            </a:r>
            <a:r>
              <a:rPr lang="en-US" sz="3000" b="1" dirty="0"/>
              <a:t>DTW</a:t>
            </a:r>
            <a:r>
              <a:rPr lang="en-US" sz="3000" dirty="0"/>
              <a:t>, and using the </a:t>
            </a:r>
            <a:r>
              <a:rPr lang="en-US" sz="3000" b="1" dirty="0"/>
              <a:t>KNN algorithm</a:t>
            </a:r>
            <a:r>
              <a:rPr lang="en-US" sz="3000" dirty="0"/>
              <a:t>, the full curve that has the closest distance to the partial curve gives its cycle number. </a:t>
            </a:r>
          </a:p>
        </p:txBody>
      </p:sp>
      <p:sp>
        <p:nvSpPr>
          <p:cNvPr id="76" name="TextBox 75">
            <a:extLst>
              <a:ext uri="{FF2B5EF4-FFF2-40B4-BE49-F238E27FC236}">
                <a16:creationId xmlns:a16="http://schemas.microsoft.com/office/drawing/2014/main" id="{C6B71E88-6F18-4E34-B6E8-8D581590964A}"/>
              </a:ext>
            </a:extLst>
          </p:cNvPr>
          <p:cNvSpPr txBox="1"/>
          <p:nvPr/>
        </p:nvSpPr>
        <p:spPr>
          <a:xfrm>
            <a:off x="32863287" y="6341697"/>
            <a:ext cx="3429000" cy="5470684"/>
          </a:xfrm>
          <a:prstGeom prst="roundRect">
            <a:avLst/>
          </a:prstGeom>
          <a:noFill/>
          <a:ln>
            <a:solidFill>
              <a:schemeClr val="accent2">
                <a:lumMod val="75000"/>
              </a:schemeClr>
            </a:solidFill>
          </a:ln>
        </p:spPr>
        <p:txBody>
          <a:bodyPr wrap="square" rtlCol="0">
            <a:spAutoFit/>
          </a:bodyPr>
          <a:lstStyle/>
          <a:p>
            <a:pPr algn="ctr"/>
            <a:r>
              <a:rPr lang="en-US" sz="3000" dirty="0"/>
              <a:t>Once the corresponding cycle number is predicted, the </a:t>
            </a:r>
            <a:r>
              <a:rPr lang="en-US" sz="3000" b="1" dirty="0"/>
              <a:t>capacity</a:t>
            </a:r>
            <a:r>
              <a:rPr lang="en-US" sz="3000" dirty="0"/>
              <a:t> of the battery is determined. The lifetime of the battery can be calculated from the capacity. </a:t>
            </a:r>
            <a:endParaRPr lang="en-US" sz="3000" b="1" dirty="0">
              <a:solidFill>
                <a:schemeClr val="accent6">
                  <a:lumMod val="75000"/>
                </a:schemeClr>
              </a:solidFill>
            </a:endParaRPr>
          </a:p>
        </p:txBody>
      </p:sp>
      <p:sp>
        <p:nvSpPr>
          <p:cNvPr id="81" name="TextBox 80">
            <a:extLst>
              <a:ext uri="{FF2B5EF4-FFF2-40B4-BE49-F238E27FC236}">
                <a16:creationId xmlns:a16="http://schemas.microsoft.com/office/drawing/2014/main" id="{94212855-10AB-4CE6-A8D3-4BAC8200DD0C}"/>
              </a:ext>
            </a:extLst>
          </p:cNvPr>
          <p:cNvSpPr txBox="1"/>
          <p:nvPr/>
        </p:nvSpPr>
        <p:spPr>
          <a:xfrm>
            <a:off x="18470994" y="6773666"/>
            <a:ext cx="5241076" cy="3166824"/>
          </a:xfrm>
          <a:prstGeom prst="roundRect">
            <a:avLst/>
          </a:prstGeom>
          <a:noFill/>
          <a:ln>
            <a:solidFill>
              <a:schemeClr val="accent2">
                <a:lumMod val="75000"/>
              </a:schemeClr>
            </a:solidFill>
          </a:ln>
        </p:spPr>
        <p:txBody>
          <a:bodyPr wrap="square" rtlCol="0">
            <a:spAutoFit/>
          </a:bodyPr>
          <a:lstStyle/>
          <a:p>
            <a:pPr algn="ctr"/>
            <a:r>
              <a:rPr lang="en-US" sz="3000" dirty="0"/>
              <a:t>The </a:t>
            </a:r>
            <a:r>
              <a:rPr lang="en-US" sz="3000" dirty="0" err="1">
                <a:solidFill>
                  <a:srgbClr val="C00000"/>
                </a:solidFill>
                <a:latin typeface="Impact" panose="020B0806030902050204" pitchFamily="34" charset="0"/>
                <a:cs typeface="Arial" panose="020B0604020202020204" pitchFamily="34" charset="0"/>
              </a:rPr>
              <a:t>calce</a:t>
            </a:r>
            <a:r>
              <a:rPr lang="en-US" sz="3000" dirty="0">
                <a:solidFill>
                  <a:srgbClr val="C00000"/>
                </a:solidFill>
              </a:rPr>
              <a:t> </a:t>
            </a:r>
            <a:r>
              <a:rPr lang="en-US" sz="3000" dirty="0"/>
              <a:t>battery group has data of full charge/discharge curves across cycles that can be used to predict the cycle, the capacity and the lifetime of the user’s battery. </a:t>
            </a:r>
          </a:p>
        </p:txBody>
      </p:sp>
      <p:sp>
        <p:nvSpPr>
          <p:cNvPr id="82" name="TextBox 81">
            <a:extLst>
              <a:ext uri="{FF2B5EF4-FFF2-40B4-BE49-F238E27FC236}">
                <a16:creationId xmlns:a16="http://schemas.microsoft.com/office/drawing/2014/main" id="{7990D129-0232-46F9-9C35-D05FDC4CD527}"/>
              </a:ext>
            </a:extLst>
          </p:cNvPr>
          <p:cNvSpPr txBox="1"/>
          <p:nvPr/>
        </p:nvSpPr>
        <p:spPr>
          <a:xfrm>
            <a:off x="36476197" y="6773666"/>
            <a:ext cx="5729864" cy="2656046"/>
          </a:xfrm>
          <a:prstGeom prst="roundRect">
            <a:avLst/>
          </a:prstGeom>
          <a:noFill/>
          <a:ln>
            <a:solidFill>
              <a:schemeClr val="accent2">
                <a:lumMod val="75000"/>
              </a:schemeClr>
            </a:solidFill>
          </a:ln>
        </p:spPr>
        <p:txBody>
          <a:bodyPr wrap="square" rtlCol="0">
            <a:spAutoFit/>
          </a:bodyPr>
          <a:lstStyle/>
          <a:p>
            <a:pPr algn="just"/>
            <a:r>
              <a:rPr lang="en-US" sz="3000" dirty="0"/>
              <a:t>The package finally gives an output that describes the actual battery status and predicts the </a:t>
            </a:r>
            <a:r>
              <a:rPr lang="en-US" sz="3000" b="1" dirty="0"/>
              <a:t>remaining lifetime</a:t>
            </a:r>
            <a:r>
              <a:rPr lang="en-US" sz="3000" dirty="0"/>
              <a:t>, giving a estimate time of failure </a:t>
            </a:r>
            <a:r>
              <a:rPr lang="en-US" sz="3000" dirty="0">
                <a:solidFill>
                  <a:srgbClr val="00B050"/>
                </a:solidFill>
              </a:rPr>
              <a:t>(2)</a:t>
            </a:r>
          </a:p>
        </p:txBody>
      </p:sp>
      <p:sp>
        <p:nvSpPr>
          <p:cNvPr id="83" name="TextBox 82">
            <a:extLst>
              <a:ext uri="{FF2B5EF4-FFF2-40B4-BE49-F238E27FC236}">
                <a16:creationId xmlns:a16="http://schemas.microsoft.com/office/drawing/2014/main" id="{9232E7A0-D1DA-4568-A536-64ED97BC3CD2}"/>
              </a:ext>
            </a:extLst>
          </p:cNvPr>
          <p:cNvSpPr txBox="1"/>
          <p:nvPr/>
        </p:nvSpPr>
        <p:spPr>
          <a:xfrm>
            <a:off x="27524100" y="6773666"/>
            <a:ext cx="5195799" cy="2656046"/>
          </a:xfrm>
          <a:prstGeom prst="roundRect">
            <a:avLst/>
          </a:prstGeom>
          <a:noFill/>
          <a:ln>
            <a:solidFill>
              <a:schemeClr val="accent2">
                <a:lumMod val="75000"/>
              </a:schemeClr>
            </a:solidFill>
          </a:ln>
        </p:spPr>
        <p:txBody>
          <a:bodyPr wrap="square" rtlCol="0">
            <a:spAutoFit/>
          </a:bodyPr>
          <a:lstStyle/>
          <a:p>
            <a:pPr algn="ctr"/>
            <a:r>
              <a:rPr lang="en-US" sz="3000" dirty="0"/>
              <a:t>The given </a:t>
            </a:r>
            <a:r>
              <a:rPr lang="en-US" sz="3000" b="1" dirty="0"/>
              <a:t>partial</a:t>
            </a:r>
            <a:r>
              <a:rPr lang="en-US" sz="3000" dirty="0"/>
              <a:t> charge or discharge curve is fitted into the bunch of </a:t>
            </a:r>
            <a:r>
              <a:rPr lang="en-US" sz="3000" b="1" dirty="0"/>
              <a:t>full</a:t>
            </a:r>
            <a:r>
              <a:rPr lang="en-US" sz="3000" dirty="0"/>
              <a:t> curves to predict the cycle number of the partial curve. </a:t>
            </a:r>
          </a:p>
        </p:txBody>
      </p:sp>
      <p:pic>
        <p:nvPicPr>
          <p:cNvPr id="16" name="Picture 15">
            <a:extLst>
              <a:ext uri="{FF2B5EF4-FFF2-40B4-BE49-F238E27FC236}">
                <a16:creationId xmlns:a16="http://schemas.microsoft.com/office/drawing/2014/main" id="{07129FCB-504C-44B1-A534-5AFCF8EC4620}"/>
              </a:ext>
            </a:extLst>
          </p:cNvPr>
          <p:cNvPicPr>
            <a:picLocks noChangeAspect="1"/>
          </p:cNvPicPr>
          <p:nvPr/>
        </p:nvPicPr>
        <p:blipFill rotWithShape="1">
          <a:blip r:embed="rId17"/>
          <a:srcRect l="15273" t="7538" r="17558"/>
          <a:stretch/>
        </p:blipFill>
        <p:spPr>
          <a:xfrm>
            <a:off x="1494216" y="5576366"/>
            <a:ext cx="2689609" cy="3702431"/>
          </a:xfrm>
          <a:prstGeom prst="rect">
            <a:avLst/>
          </a:prstGeom>
        </p:spPr>
      </p:pic>
      <p:pic>
        <p:nvPicPr>
          <p:cNvPr id="12" name="Picture 11">
            <a:extLst>
              <a:ext uri="{FF2B5EF4-FFF2-40B4-BE49-F238E27FC236}">
                <a16:creationId xmlns:a16="http://schemas.microsoft.com/office/drawing/2014/main" id="{88692B58-B215-4694-892F-D889E3FC7E66}"/>
              </a:ext>
            </a:extLst>
          </p:cNvPr>
          <p:cNvPicPr>
            <a:picLocks noChangeAspect="1"/>
          </p:cNvPicPr>
          <p:nvPr/>
        </p:nvPicPr>
        <p:blipFill rotWithShape="1">
          <a:blip r:embed="rId18"/>
          <a:srcRect l="4510" t="9016" r="7510"/>
          <a:stretch/>
        </p:blipFill>
        <p:spPr>
          <a:xfrm>
            <a:off x="5730286" y="8743874"/>
            <a:ext cx="5240413" cy="3210224"/>
          </a:xfrm>
          <a:prstGeom prst="rect">
            <a:avLst/>
          </a:prstGeom>
        </p:spPr>
      </p:pic>
      <p:sp>
        <p:nvSpPr>
          <p:cNvPr id="47" name="TextBox 46">
            <a:extLst>
              <a:ext uri="{FF2B5EF4-FFF2-40B4-BE49-F238E27FC236}">
                <a16:creationId xmlns:a16="http://schemas.microsoft.com/office/drawing/2014/main" id="{4290C577-6E88-4739-B3C4-FACC27FC2721}"/>
              </a:ext>
            </a:extLst>
          </p:cNvPr>
          <p:cNvSpPr txBox="1"/>
          <p:nvPr/>
        </p:nvSpPr>
        <p:spPr>
          <a:xfrm>
            <a:off x="6115858" y="11785163"/>
            <a:ext cx="4664224" cy="646331"/>
          </a:xfrm>
          <a:prstGeom prst="rect">
            <a:avLst/>
          </a:prstGeom>
          <a:noFill/>
        </p:spPr>
        <p:txBody>
          <a:bodyPr wrap="square" rtlCol="0">
            <a:spAutoFit/>
          </a:bodyPr>
          <a:lstStyle/>
          <a:p>
            <a:pPr algn="ctr"/>
            <a:r>
              <a:rPr lang="en-US" dirty="0"/>
              <a:t>  Plot of the cycling data of a battery operating from the range 0 to 60% SOC.</a:t>
            </a:r>
          </a:p>
        </p:txBody>
      </p:sp>
      <p:sp>
        <p:nvSpPr>
          <p:cNvPr id="50" name="TextBox 49">
            <a:extLst>
              <a:ext uri="{FF2B5EF4-FFF2-40B4-BE49-F238E27FC236}">
                <a16:creationId xmlns:a16="http://schemas.microsoft.com/office/drawing/2014/main" id="{82A65B8E-DB6E-45D9-B675-1A7427B0727E}"/>
              </a:ext>
            </a:extLst>
          </p:cNvPr>
          <p:cNvSpPr txBox="1"/>
          <p:nvPr/>
        </p:nvSpPr>
        <p:spPr>
          <a:xfrm>
            <a:off x="25206559" y="20740025"/>
            <a:ext cx="6817937" cy="1123712"/>
          </a:xfrm>
          <a:prstGeom prst="roundRect">
            <a:avLst/>
          </a:prstGeom>
          <a:noFill/>
          <a:ln>
            <a:solidFill>
              <a:schemeClr val="accent2">
                <a:lumMod val="75000"/>
              </a:schemeClr>
            </a:solidFill>
          </a:ln>
        </p:spPr>
        <p:txBody>
          <a:bodyPr wrap="square" rtlCol="0">
            <a:spAutoFit/>
          </a:bodyPr>
          <a:lstStyle/>
          <a:p>
            <a:pPr algn="ctr"/>
            <a:r>
              <a:rPr lang="en-US" sz="3000" dirty="0"/>
              <a:t>The distance between the two time series are calculated using </a:t>
            </a:r>
            <a:r>
              <a:rPr lang="en-US" sz="3000" b="1" dirty="0"/>
              <a:t>DTW. </a:t>
            </a:r>
            <a:endParaRPr lang="en-US" sz="3000" dirty="0"/>
          </a:p>
        </p:txBody>
      </p:sp>
      <p:sp>
        <p:nvSpPr>
          <p:cNvPr id="48" name="TextBox 47">
            <a:extLst>
              <a:ext uri="{FF2B5EF4-FFF2-40B4-BE49-F238E27FC236}">
                <a16:creationId xmlns:a16="http://schemas.microsoft.com/office/drawing/2014/main" id="{14A9AC06-B758-4A59-99AE-8FE41287004F}"/>
              </a:ext>
            </a:extLst>
          </p:cNvPr>
          <p:cNvSpPr txBox="1"/>
          <p:nvPr/>
        </p:nvSpPr>
        <p:spPr>
          <a:xfrm>
            <a:off x="25234556" y="19698500"/>
            <a:ext cx="3218756" cy="1123712"/>
          </a:xfrm>
          <a:prstGeom prst="roundRect">
            <a:avLst/>
          </a:prstGeom>
          <a:solidFill>
            <a:srgbClr val="FBC5A6"/>
          </a:solidFill>
          <a:ln>
            <a:solidFill>
              <a:schemeClr val="accent2">
                <a:lumMod val="75000"/>
              </a:schemeClr>
            </a:solidFill>
          </a:ln>
        </p:spPr>
        <p:txBody>
          <a:bodyPr wrap="square" rtlCol="0">
            <a:spAutoFit/>
          </a:bodyPr>
          <a:lstStyle/>
          <a:p>
            <a:pPr algn="ctr"/>
            <a:r>
              <a:rPr lang="en-US" sz="3000" dirty="0"/>
              <a:t>Dynamic Time Warping</a:t>
            </a:r>
          </a:p>
        </p:txBody>
      </p:sp>
      <p:sp>
        <p:nvSpPr>
          <p:cNvPr id="51" name="TextBox 50">
            <a:extLst>
              <a:ext uri="{FF2B5EF4-FFF2-40B4-BE49-F238E27FC236}">
                <a16:creationId xmlns:a16="http://schemas.microsoft.com/office/drawing/2014/main" id="{6856A560-0460-4ED4-8401-2BA5E2A4EC5C}"/>
              </a:ext>
            </a:extLst>
          </p:cNvPr>
          <p:cNvSpPr txBox="1"/>
          <p:nvPr/>
        </p:nvSpPr>
        <p:spPr>
          <a:xfrm>
            <a:off x="18409018" y="24747289"/>
            <a:ext cx="5500861" cy="1123711"/>
          </a:xfrm>
          <a:prstGeom prst="roundRect">
            <a:avLst/>
          </a:prstGeom>
          <a:noFill/>
          <a:ln>
            <a:solidFill>
              <a:schemeClr val="accent2">
                <a:lumMod val="75000"/>
              </a:schemeClr>
            </a:solidFill>
          </a:ln>
        </p:spPr>
        <p:txBody>
          <a:bodyPr wrap="square" rtlCol="0">
            <a:spAutoFit/>
          </a:bodyPr>
          <a:lstStyle/>
          <a:p>
            <a:pPr algn="ctr"/>
            <a:r>
              <a:rPr lang="en-US" sz="3000" dirty="0"/>
              <a:t>Calculating the </a:t>
            </a:r>
            <a:r>
              <a:rPr lang="en-US" sz="3000" dirty="0" err="1"/>
              <a:t>eucledian</a:t>
            </a:r>
            <a:r>
              <a:rPr lang="en-US" sz="3000" dirty="0"/>
              <a:t> distance. </a:t>
            </a:r>
          </a:p>
        </p:txBody>
      </p:sp>
      <p:sp>
        <p:nvSpPr>
          <p:cNvPr id="52" name="TextBox 51">
            <a:extLst>
              <a:ext uri="{FF2B5EF4-FFF2-40B4-BE49-F238E27FC236}">
                <a16:creationId xmlns:a16="http://schemas.microsoft.com/office/drawing/2014/main" id="{99AD1F50-9C9E-4844-A78E-31BD6B3627F8}"/>
              </a:ext>
            </a:extLst>
          </p:cNvPr>
          <p:cNvSpPr txBox="1"/>
          <p:nvPr/>
        </p:nvSpPr>
        <p:spPr>
          <a:xfrm>
            <a:off x="18379680" y="23693275"/>
            <a:ext cx="5500861" cy="1123712"/>
          </a:xfrm>
          <a:prstGeom prst="roundRect">
            <a:avLst/>
          </a:prstGeom>
          <a:solidFill>
            <a:srgbClr val="FBC5A6"/>
          </a:solidFill>
          <a:ln>
            <a:solidFill>
              <a:schemeClr val="accent2">
                <a:lumMod val="75000"/>
              </a:schemeClr>
            </a:solidFill>
          </a:ln>
        </p:spPr>
        <p:txBody>
          <a:bodyPr wrap="square" rtlCol="0">
            <a:spAutoFit/>
          </a:bodyPr>
          <a:lstStyle/>
          <a:p>
            <a:pPr algn="ctr"/>
            <a:r>
              <a:rPr lang="en-US" sz="3000" dirty="0"/>
              <a:t>from </a:t>
            </a:r>
            <a:r>
              <a:rPr lang="en-US" sz="3000" dirty="0" err="1"/>
              <a:t>scipy.spatial.distance</a:t>
            </a:r>
            <a:r>
              <a:rPr lang="en-US" sz="3000" dirty="0"/>
              <a:t> import </a:t>
            </a:r>
            <a:r>
              <a:rPr lang="en-US" sz="3000" dirty="0" err="1"/>
              <a:t>euclidean</a:t>
            </a:r>
            <a:endParaRPr lang="en-US" sz="3000" dirty="0"/>
          </a:p>
        </p:txBody>
      </p:sp>
      <p:sp>
        <p:nvSpPr>
          <p:cNvPr id="53" name="TextBox 52">
            <a:extLst>
              <a:ext uri="{FF2B5EF4-FFF2-40B4-BE49-F238E27FC236}">
                <a16:creationId xmlns:a16="http://schemas.microsoft.com/office/drawing/2014/main" id="{3B47E4E1-0A84-46D8-BF9E-A3EF36FF4F48}"/>
              </a:ext>
            </a:extLst>
          </p:cNvPr>
          <p:cNvSpPr txBox="1"/>
          <p:nvPr/>
        </p:nvSpPr>
        <p:spPr>
          <a:xfrm>
            <a:off x="39787718" y="9574948"/>
            <a:ext cx="1553893" cy="1773198"/>
          </a:xfrm>
          <a:prstGeom prst="roundRect">
            <a:avLst/>
          </a:prstGeom>
          <a:solidFill>
            <a:schemeClr val="accent4">
              <a:lumMod val="40000"/>
              <a:lumOff val="60000"/>
            </a:schemeClr>
          </a:solidFill>
          <a:ln>
            <a:solidFill>
              <a:schemeClr val="accent2">
                <a:lumMod val="75000"/>
              </a:schemeClr>
            </a:solidFill>
          </a:ln>
        </p:spPr>
        <p:txBody>
          <a:bodyPr wrap="square" rtlCol="0">
            <a:spAutoFit/>
          </a:bodyPr>
          <a:lstStyle/>
          <a:p>
            <a:pPr algn="ctr"/>
            <a:r>
              <a:rPr lang="en-US" sz="2000" dirty="0"/>
              <a:t>Percentage of remaining capacity of the battery. </a:t>
            </a:r>
          </a:p>
        </p:txBody>
      </p:sp>
      <p:sp>
        <p:nvSpPr>
          <p:cNvPr id="54" name="Rectangle: Rounded Corners 53">
            <a:extLst>
              <a:ext uri="{FF2B5EF4-FFF2-40B4-BE49-F238E27FC236}">
                <a16:creationId xmlns:a16="http://schemas.microsoft.com/office/drawing/2014/main" id="{0C12F198-8B26-4ABF-9E3D-EB3FEED77307}"/>
              </a:ext>
            </a:extLst>
          </p:cNvPr>
          <p:cNvSpPr/>
          <p:nvPr/>
        </p:nvSpPr>
        <p:spPr>
          <a:xfrm>
            <a:off x="32769945" y="17790593"/>
            <a:ext cx="9825856" cy="9514924"/>
          </a:xfrm>
          <a:prstGeom prst="roundRect">
            <a:avLst/>
          </a:prstGeom>
          <a:ln w="285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5" name="TextBox 54">
            <a:extLst>
              <a:ext uri="{FF2B5EF4-FFF2-40B4-BE49-F238E27FC236}">
                <a16:creationId xmlns:a16="http://schemas.microsoft.com/office/drawing/2014/main" id="{34EE9022-6018-407E-AB42-15412B7B6B9F}"/>
              </a:ext>
            </a:extLst>
          </p:cNvPr>
          <p:cNvSpPr txBox="1"/>
          <p:nvPr/>
        </p:nvSpPr>
        <p:spPr>
          <a:xfrm>
            <a:off x="36066937" y="18004772"/>
            <a:ext cx="3516534" cy="851297"/>
          </a:xfrm>
          <a:prstGeom prst="roundRect">
            <a:avLst/>
          </a:prstGeom>
          <a:solidFill>
            <a:srgbClr val="FFF1C9"/>
          </a:solidFill>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4400" dirty="0">
                <a:solidFill>
                  <a:schemeClr val="tx1"/>
                </a:solidFill>
              </a:rPr>
              <a:t>Future Work</a:t>
            </a:r>
          </a:p>
        </p:txBody>
      </p:sp>
      <p:cxnSp>
        <p:nvCxnSpPr>
          <p:cNvPr id="63" name="Conector recto de flecha 7">
            <a:extLst>
              <a:ext uri="{FF2B5EF4-FFF2-40B4-BE49-F238E27FC236}">
                <a16:creationId xmlns:a16="http://schemas.microsoft.com/office/drawing/2014/main" id="{FEC7298F-D3C8-4500-89AA-7198ABD642FC}"/>
              </a:ext>
            </a:extLst>
          </p:cNvPr>
          <p:cNvCxnSpPr>
            <a:cxnSpLocks/>
          </p:cNvCxnSpPr>
          <p:nvPr/>
        </p:nvCxnSpPr>
        <p:spPr>
          <a:xfrm flipH="1">
            <a:off x="38836133" y="10095119"/>
            <a:ext cx="951587" cy="2650333"/>
          </a:xfrm>
          <a:prstGeom prst="straightConnector1">
            <a:avLst/>
          </a:prstGeom>
          <a:ln w="57150">
            <a:solidFill>
              <a:srgbClr val="F57B67"/>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66" name="Conector recto de flecha 7">
            <a:extLst>
              <a:ext uri="{FF2B5EF4-FFF2-40B4-BE49-F238E27FC236}">
                <a16:creationId xmlns:a16="http://schemas.microsoft.com/office/drawing/2014/main" id="{DF0C6060-74F2-437C-A64A-B1A3C1470259}"/>
              </a:ext>
            </a:extLst>
          </p:cNvPr>
          <p:cNvCxnSpPr>
            <a:cxnSpLocks/>
            <a:stCxn id="56" idx="3"/>
          </p:cNvCxnSpPr>
          <p:nvPr/>
        </p:nvCxnSpPr>
        <p:spPr>
          <a:xfrm>
            <a:off x="36361751" y="15164390"/>
            <a:ext cx="4930780" cy="61313"/>
          </a:xfrm>
          <a:prstGeom prst="straightConnector1">
            <a:avLst/>
          </a:prstGeom>
          <a:ln w="57150">
            <a:solidFill>
              <a:srgbClr val="F57B67"/>
            </a:solidFill>
            <a:tailEnd type="triangle" w="lg" len="lg"/>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7F51A7D0-0916-4D78-AB06-232A09AC8EF8}"/>
              </a:ext>
            </a:extLst>
          </p:cNvPr>
          <p:cNvSpPr txBox="1"/>
          <p:nvPr/>
        </p:nvSpPr>
        <p:spPr>
          <a:xfrm>
            <a:off x="32932751" y="14772793"/>
            <a:ext cx="3429000" cy="783193"/>
          </a:xfrm>
          <a:prstGeom prst="roundRect">
            <a:avLst/>
          </a:prstGeom>
          <a:solidFill>
            <a:schemeClr val="accent4">
              <a:lumMod val="40000"/>
              <a:lumOff val="60000"/>
            </a:schemeClr>
          </a:solidFill>
          <a:ln>
            <a:solidFill>
              <a:schemeClr val="accent2">
                <a:lumMod val="75000"/>
              </a:schemeClr>
            </a:solidFill>
          </a:ln>
        </p:spPr>
        <p:txBody>
          <a:bodyPr wrap="square" rtlCol="0">
            <a:spAutoFit/>
          </a:bodyPr>
          <a:lstStyle/>
          <a:p>
            <a:pPr algn="ctr"/>
            <a:r>
              <a:rPr lang="en-US" sz="2000" dirty="0"/>
              <a:t>Prediction of the battery lifetime. </a:t>
            </a:r>
          </a:p>
        </p:txBody>
      </p:sp>
      <p:sp>
        <p:nvSpPr>
          <p:cNvPr id="28" name="Arrow: Right 27">
            <a:extLst>
              <a:ext uri="{FF2B5EF4-FFF2-40B4-BE49-F238E27FC236}">
                <a16:creationId xmlns:a16="http://schemas.microsoft.com/office/drawing/2014/main" id="{61FCFEA4-FFC0-400F-A7DA-E29A2F758854}"/>
              </a:ext>
            </a:extLst>
          </p:cNvPr>
          <p:cNvSpPr/>
          <p:nvPr/>
        </p:nvSpPr>
        <p:spPr>
          <a:xfrm>
            <a:off x="32932751" y="13263949"/>
            <a:ext cx="3329106" cy="754446"/>
          </a:xfrm>
          <a:prstGeom prst="rightArrow">
            <a:avLst/>
          </a:prstGeom>
          <a:solidFill>
            <a:srgbClr val="FBC5A6"/>
          </a:solidFill>
          <a:ln>
            <a:solidFill>
              <a:srgbClr val="F57B6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Arrow: Right 70">
            <a:extLst>
              <a:ext uri="{FF2B5EF4-FFF2-40B4-BE49-F238E27FC236}">
                <a16:creationId xmlns:a16="http://schemas.microsoft.com/office/drawing/2014/main" id="{919D1726-EE9B-48B3-97BE-C9296F422603}"/>
              </a:ext>
            </a:extLst>
          </p:cNvPr>
          <p:cNvSpPr/>
          <p:nvPr/>
        </p:nvSpPr>
        <p:spPr>
          <a:xfrm>
            <a:off x="23976790" y="13262456"/>
            <a:ext cx="3329106" cy="754446"/>
          </a:xfrm>
          <a:prstGeom prst="rightArrow">
            <a:avLst/>
          </a:prstGeom>
          <a:solidFill>
            <a:srgbClr val="FBC5A6"/>
          </a:solidFill>
          <a:ln>
            <a:solidFill>
              <a:srgbClr val="F57B6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TextBox 77">
            <a:extLst>
              <a:ext uri="{FF2B5EF4-FFF2-40B4-BE49-F238E27FC236}">
                <a16:creationId xmlns:a16="http://schemas.microsoft.com/office/drawing/2014/main" id="{D0145BD0-9C6C-4D85-A70D-86673A9E91AA}"/>
              </a:ext>
            </a:extLst>
          </p:cNvPr>
          <p:cNvSpPr txBox="1"/>
          <p:nvPr/>
        </p:nvSpPr>
        <p:spPr>
          <a:xfrm>
            <a:off x="1803872" y="21606052"/>
            <a:ext cx="5789140" cy="612934"/>
          </a:xfrm>
          <a:prstGeom prst="roundRect">
            <a:avLst/>
          </a:prstGeom>
          <a:solidFill>
            <a:srgbClr val="FBC5A6"/>
          </a:solidFill>
          <a:ln>
            <a:solidFill>
              <a:schemeClr val="accent2">
                <a:lumMod val="75000"/>
              </a:schemeClr>
            </a:solidFill>
          </a:ln>
        </p:spPr>
        <p:txBody>
          <a:bodyPr wrap="square" rtlCol="0">
            <a:spAutoFit/>
          </a:bodyPr>
          <a:lstStyle/>
          <a:p>
            <a:pPr algn="ctr"/>
            <a:r>
              <a:rPr lang="en-US" sz="3000" dirty="0"/>
              <a:t>Functions used to clean the data:</a:t>
            </a:r>
          </a:p>
        </p:txBody>
      </p:sp>
      <p:sp>
        <p:nvSpPr>
          <p:cNvPr id="80" name="TextBox 79">
            <a:extLst>
              <a:ext uri="{FF2B5EF4-FFF2-40B4-BE49-F238E27FC236}">
                <a16:creationId xmlns:a16="http://schemas.microsoft.com/office/drawing/2014/main" id="{E16835D8-297F-47E7-9FE8-94CFBC700D97}"/>
              </a:ext>
            </a:extLst>
          </p:cNvPr>
          <p:cNvSpPr txBox="1"/>
          <p:nvPr/>
        </p:nvSpPr>
        <p:spPr>
          <a:xfrm>
            <a:off x="18379681" y="19818962"/>
            <a:ext cx="5332389" cy="612934"/>
          </a:xfrm>
          <a:prstGeom prst="roundRect">
            <a:avLst/>
          </a:prstGeom>
          <a:solidFill>
            <a:srgbClr val="FBC5A6"/>
          </a:solidFill>
          <a:ln>
            <a:solidFill>
              <a:schemeClr val="accent2">
                <a:lumMod val="75000"/>
              </a:schemeClr>
            </a:solidFill>
          </a:ln>
        </p:spPr>
        <p:txBody>
          <a:bodyPr wrap="square" rtlCol="0">
            <a:spAutoFit/>
          </a:bodyPr>
          <a:lstStyle/>
          <a:p>
            <a:pPr algn="ctr"/>
            <a:r>
              <a:rPr lang="en-US" sz="3000" dirty="0"/>
              <a:t>Packages used for data cleaning:</a:t>
            </a:r>
          </a:p>
        </p:txBody>
      </p:sp>
      <p:pic>
        <p:nvPicPr>
          <p:cNvPr id="36" name="Picture 2" descr="Image result for matlab logo png">
            <a:extLst>
              <a:ext uri="{FF2B5EF4-FFF2-40B4-BE49-F238E27FC236}">
                <a16:creationId xmlns:a16="http://schemas.microsoft.com/office/drawing/2014/main" id="{70B58F15-6D1A-4BEF-8213-6D883350B3C1}"/>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402528" y="16402264"/>
            <a:ext cx="1081810" cy="971686"/>
          </a:xfrm>
          <a:prstGeom prst="rect">
            <a:avLst/>
          </a:prstGeom>
          <a:noFill/>
          <a:extLst>
            <a:ext uri="{909E8E84-426E-40DD-AFC4-6F175D3DCCD1}">
              <a14:hiddenFill xmlns:a14="http://schemas.microsoft.com/office/drawing/2010/main">
                <a:solidFill>
                  <a:srgbClr val="FFFFFF"/>
                </a:solidFill>
              </a14:hiddenFill>
            </a:ext>
          </a:extLst>
        </p:spPr>
      </p:pic>
      <p:cxnSp>
        <p:nvCxnSpPr>
          <p:cNvPr id="84" name="Conector recto de flecha 7">
            <a:extLst>
              <a:ext uri="{FF2B5EF4-FFF2-40B4-BE49-F238E27FC236}">
                <a16:creationId xmlns:a16="http://schemas.microsoft.com/office/drawing/2014/main" id="{6D012516-7A45-4C3F-A223-D4D226A54B45}"/>
              </a:ext>
            </a:extLst>
          </p:cNvPr>
          <p:cNvCxnSpPr>
            <a:cxnSpLocks/>
          </p:cNvCxnSpPr>
          <p:nvPr/>
        </p:nvCxnSpPr>
        <p:spPr>
          <a:xfrm>
            <a:off x="2162109" y="17278530"/>
            <a:ext cx="381251" cy="1054738"/>
          </a:xfrm>
          <a:prstGeom prst="straightConnector1">
            <a:avLst/>
          </a:prstGeom>
          <a:ln w="57150">
            <a:solidFill>
              <a:srgbClr val="F57B67"/>
            </a:solidFill>
            <a:tailEnd type="triangle" w="lg" len="lg"/>
          </a:ln>
        </p:spPr>
        <p:style>
          <a:lnRef idx="1">
            <a:schemeClr val="accent1"/>
          </a:lnRef>
          <a:fillRef idx="0">
            <a:schemeClr val="accent1"/>
          </a:fillRef>
          <a:effectRef idx="0">
            <a:schemeClr val="accent1"/>
          </a:effectRef>
          <a:fontRef idx="minor">
            <a:schemeClr val="tx1"/>
          </a:fontRef>
        </p:style>
      </p:cxnSp>
      <p:sp>
        <p:nvSpPr>
          <p:cNvPr id="85" name="TextBox 84">
            <a:extLst>
              <a:ext uri="{FF2B5EF4-FFF2-40B4-BE49-F238E27FC236}">
                <a16:creationId xmlns:a16="http://schemas.microsoft.com/office/drawing/2014/main" id="{9AE27197-CE99-4B3C-AE8C-4F6A29164D26}"/>
              </a:ext>
            </a:extLst>
          </p:cNvPr>
          <p:cNvSpPr txBox="1"/>
          <p:nvPr/>
        </p:nvSpPr>
        <p:spPr>
          <a:xfrm>
            <a:off x="1803872" y="15794757"/>
            <a:ext cx="2680652" cy="544830"/>
          </a:xfrm>
          <a:prstGeom prst="roundRect">
            <a:avLst/>
          </a:prstGeom>
          <a:solidFill>
            <a:schemeClr val="tx1">
              <a:lumMod val="65000"/>
              <a:lumOff val="35000"/>
            </a:schemeClr>
          </a:solidFill>
          <a:ln>
            <a:noFill/>
          </a:ln>
        </p:spPr>
        <p:txBody>
          <a:bodyPr wrap="square" rtlCol="0">
            <a:spAutoFit/>
          </a:bodyPr>
          <a:lstStyle/>
          <a:p>
            <a:pPr algn="ctr"/>
            <a:r>
              <a:rPr lang="en-US" sz="2600" b="1" dirty="0" err="1">
                <a:solidFill>
                  <a:schemeClr val="bg1"/>
                </a:solidFill>
                <a:latin typeface="Courier New" panose="02070309020205020404" pitchFamily="49" charset="0"/>
                <a:cs typeface="Courier New" panose="02070309020205020404" pitchFamily="49" charset="0"/>
              </a:rPr>
              <a:t>import_data</a:t>
            </a:r>
            <a:r>
              <a:rPr lang="en-US" sz="2600" b="1" dirty="0">
                <a:solidFill>
                  <a:schemeClr val="bg1"/>
                </a:solidFill>
                <a:latin typeface="Courier New" panose="02070309020205020404" pitchFamily="49" charset="0"/>
                <a:cs typeface="Courier New" panose="02070309020205020404" pitchFamily="49" charset="0"/>
              </a:rPr>
              <a:t>:</a:t>
            </a:r>
          </a:p>
        </p:txBody>
      </p:sp>
      <p:sp>
        <p:nvSpPr>
          <p:cNvPr id="86" name="TextBox 85">
            <a:extLst>
              <a:ext uri="{FF2B5EF4-FFF2-40B4-BE49-F238E27FC236}">
                <a16:creationId xmlns:a16="http://schemas.microsoft.com/office/drawing/2014/main" id="{2AADF59C-0A14-4649-9495-E7F3CA02A29C}"/>
              </a:ext>
            </a:extLst>
          </p:cNvPr>
          <p:cNvSpPr txBox="1"/>
          <p:nvPr/>
        </p:nvSpPr>
        <p:spPr>
          <a:xfrm>
            <a:off x="14052019" y="17192911"/>
            <a:ext cx="2338287" cy="544830"/>
          </a:xfrm>
          <a:prstGeom prst="roundRect">
            <a:avLst/>
          </a:prstGeom>
          <a:solidFill>
            <a:schemeClr val="tx1">
              <a:lumMod val="65000"/>
              <a:lumOff val="35000"/>
            </a:schemeClr>
          </a:solidFill>
          <a:ln>
            <a:noFill/>
          </a:ln>
        </p:spPr>
        <p:txBody>
          <a:bodyPr wrap="square" rtlCol="0">
            <a:spAutoFit/>
          </a:bodyPr>
          <a:lstStyle/>
          <a:p>
            <a:pPr algn="ctr"/>
            <a:r>
              <a:rPr lang="en-US" sz="2600" b="1" dirty="0" err="1">
                <a:solidFill>
                  <a:schemeClr val="bg1"/>
                </a:solidFill>
                <a:latin typeface="Courier New" panose="02070309020205020404" pitchFamily="49" charset="0"/>
                <a:cs typeface="Courier New" panose="02070309020205020404" pitchFamily="49" charset="0"/>
              </a:rPr>
              <a:t>sort_data</a:t>
            </a:r>
            <a:r>
              <a:rPr lang="en-US" sz="2600" b="1" dirty="0">
                <a:solidFill>
                  <a:schemeClr val="bg1"/>
                </a:solidFill>
                <a:latin typeface="Courier New" panose="02070309020205020404" pitchFamily="49" charset="0"/>
                <a:cs typeface="Courier New" panose="02070309020205020404" pitchFamily="49" charset="0"/>
              </a:rPr>
              <a:t>:</a:t>
            </a:r>
          </a:p>
        </p:txBody>
      </p:sp>
      <p:pic>
        <p:nvPicPr>
          <p:cNvPr id="87" name="Picture 86">
            <a:extLst>
              <a:ext uri="{FF2B5EF4-FFF2-40B4-BE49-F238E27FC236}">
                <a16:creationId xmlns:a16="http://schemas.microsoft.com/office/drawing/2014/main" id="{DDFAD5A3-417A-475E-B48D-31C43881203C}"/>
              </a:ext>
            </a:extLst>
          </p:cNvPr>
          <p:cNvPicPr>
            <a:picLocks noChangeAspect="1"/>
          </p:cNvPicPr>
          <p:nvPr/>
        </p:nvPicPr>
        <p:blipFill rotWithShape="1">
          <a:blip r:embed="rId18"/>
          <a:srcRect l="4510" t="9016" r="7510"/>
          <a:stretch/>
        </p:blipFill>
        <p:spPr>
          <a:xfrm>
            <a:off x="13895649" y="17884517"/>
            <a:ext cx="2993584" cy="1833839"/>
          </a:xfrm>
          <a:prstGeom prst="rect">
            <a:avLst/>
          </a:prstGeom>
        </p:spPr>
      </p:pic>
      <p:pic>
        <p:nvPicPr>
          <p:cNvPr id="44" name="Picture 43">
            <a:extLst>
              <a:ext uri="{FF2B5EF4-FFF2-40B4-BE49-F238E27FC236}">
                <a16:creationId xmlns:a16="http://schemas.microsoft.com/office/drawing/2014/main" id="{E4FD4E1F-C7A5-47B1-9A56-CAC69BBA6959}"/>
              </a:ext>
            </a:extLst>
          </p:cNvPr>
          <p:cNvPicPr>
            <a:picLocks noChangeAspect="1"/>
          </p:cNvPicPr>
          <p:nvPr/>
        </p:nvPicPr>
        <p:blipFill>
          <a:blip r:embed="rId14"/>
          <a:stretch>
            <a:fillRect/>
          </a:stretch>
        </p:blipFill>
        <p:spPr>
          <a:xfrm>
            <a:off x="13598268" y="20547538"/>
            <a:ext cx="3588345" cy="1537862"/>
          </a:xfrm>
          <a:prstGeom prst="rect">
            <a:avLst/>
          </a:prstGeom>
        </p:spPr>
      </p:pic>
      <p:cxnSp>
        <p:nvCxnSpPr>
          <p:cNvPr id="88" name="Conector recto de flecha 7">
            <a:extLst>
              <a:ext uri="{FF2B5EF4-FFF2-40B4-BE49-F238E27FC236}">
                <a16:creationId xmlns:a16="http://schemas.microsoft.com/office/drawing/2014/main" id="{A488856E-1C17-46C6-B500-87355C25F10D}"/>
              </a:ext>
            </a:extLst>
          </p:cNvPr>
          <p:cNvCxnSpPr>
            <a:cxnSpLocks/>
          </p:cNvCxnSpPr>
          <p:nvPr/>
        </p:nvCxnSpPr>
        <p:spPr>
          <a:xfrm>
            <a:off x="15392441" y="19881740"/>
            <a:ext cx="0" cy="744571"/>
          </a:xfrm>
          <a:prstGeom prst="straightConnector1">
            <a:avLst/>
          </a:prstGeom>
          <a:ln w="57150">
            <a:solidFill>
              <a:srgbClr val="F57B67"/>
            </a:solidFill>
            <a:tailEnd type="triangle" w="lg" len="lg"/>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174258E7-F27F-4ED4-88F3-87675170B71D}"/>
              </a:ext>
            </a:extLst>
          </p:cNvPr>
          <p:cNvSpPr txBox="1"/>
          <p:nvPr/>
        </p:nvSpPr>
        <p:spPr>
          <a:xfrm>
            <a:off x="23118114" y="5670427"/>
            <a:ext cx="4950863" cy="544830"/>
          </a:xfrm>
          <a:prstGeom prst="roundRect">
            <a:avLst/>
          </a:prstGeom>
          <a:solidFill>
            <a:schemeClr val="tx1">
              <a:lumMod val="65000"/>
              <a:lumOff val="35000"/>
            </a:schemeClr>
          </a:solidFill>
          <a:ln>
            <a:noFill/>
          </a:ln>
        </p:spPr>
        <p:txBody>
          <a:bodyPr wrap="square" rtlCol="0">
            <a:spAutoFit/>
          </a:bodyPr>
          <a:lstStyle/>
          <a:p>
            <a:pPr algn="ctr"/>
            <a:r>
              <a:rPr lang="en-US" sz="2600" b="1" dirty="0" err="1">
                <a:solidFill>
                  <a:srgbClr val="92D050"/>
                </a:solidFill>
                <a:latin typeface="Courier New" panose="02070309020205020404" pitchFamily="49" charset="0"/>
                <a:cs typeface="Courier New" panose="02070309020205020404" pitchFamily="49" charset="0"/>
              </a:rPr>
              <a:t>Distance_cycle_to_full</a:t>
            </a:r>
            <a:r>
              <a:rPr lang="en-US" sz="2600" b="1" dirty="0">
                <a:solidFill>
                  <a:srgbClr val="92D050"/>
                </a:solidFill>
                <a:latin typeface="Courier New" panose="02070309020205020404" pitchFamily="49" charset="0"/>
                <a:cs typeface="Courier New" panose="02070309020205020404" pitchFamily="49" charset="0"/>
              </a:rPr>
              <a:t>:</a:t>
            </a:r>
          </a:p>
        </p:txBody>
      </p:sp>
      <p:sp>
        <p:nvSpPr>
          <p:cNvPr id="94" name="TextBox 93">
            <a:extLst>
              <a:ext uri="{FF2B5EF4-FFF2-40B4-BE49-F238E27FC236}">
                <a16:creationId xmlns:a16="http://schemas.microsoft.com/office/drawing/2014/main" id="{FA648C3E-7103-4B48-87F1-CE0540BBA68E}"/>
              </a:ext>
            </a:extLst>
          </p:cNvPr>
          <p:cNvSpPr txBox="1"/>
          <p:nvPr/>
        </p:nvSpPr>
        <p:spPr>
          <a:xfrm>
            <a:off x="28425926" y="6118496"/>
            <a:ext cx="3598570" cy="544830"/>
          </a:xfrm>
          <a:prstGeom prst="roundRect">
            <a:avLst/>
          </a:prstGeom>
          <a:solidFill>
            <a:schemeClr val="tx1">
              <a:lumMod val="65000"/>
              <a:lumOff val="35000"/>
            </a:schemeClr>
          </a:solidFill>
          <a:ln>
            <a:noFill/>
          </a:ln>
        </p:spPr>
        <p:txBody>
          <a:bodyPr wrap="square" rtlCol="0">
            <a:spAutoFit/>
          </a:bodyPr>
          <a:lstStyle/>
          <a:p>
            <a:pPr algn="ctr"/>
            <a:r>
              <a:rPr lang="en-US" sz="2600" b="1" dirty="0" err="1">
                <a:solidFill>
                  <a:srgbClr val="92D050"/>
                </a:solidFill>
                <a:latin typeface="Courier New" panose="02070309020205020404" pitchFamily="49" charset="0"/>
                <a:cs typeface="Courier New" panose="02070309020205020404" pitchFamily="49" charset="0"/>
              </a:rPr>
              <a:t>partial_to_full</a:t>
            </a:r>
            <a:r>
              <a:rPr lang="en-US" sz="2600" b="1" dirty="0">
                <a:solidFill>
                  <a:srgbClr val="92D050"/>
                </a:solidFill>
                <a:latin typeface="Courier New" panose="02070309020205020404" pitchFamily="49" charset="0"/>
                <a:cs typeface="Courier New" panose="02070309020205020404" pitchFamily="49" charset="0"/>
              </a:rPr>
              <a:t>:</a:t>
            </a:r>
          </a:p>
        </p:txBody>
      </p:sp>
      <p:sp>
        <p:nvSpPr>
          <p:cNvPr id="95" name="TextBox 94">
            <a:extLst>
              <a:ext uri="{FF2B5EF4-FFF2-40B4-BE49-F238E27FC236}">
                <a16:creationId xmlns:a16="http://schemas.microsoft.com/office/drawing/2014/main" id="{E0E95D88-C124-4B90-A486-7E7A7122F633}"/>
              </a:ext>
            </a:extLst>
          </p:cNvPr>
          <p:cNvSpPr txBox="1"/>
          <p:nvPr/>
        </p:nvSpPr>
        <p:spPr>
          <a:xfrm>
            <a:off x="33106401" y="5718830"/>
            <a:ext cx="2942772" cy="544830"/>
          </a:xfrm>
          <a:prstGeom prst="roundRect">
            <a:avLst/>
          </a:prstGeom>
          <a:solidFill>
            <a:schemeClr val="tx1">
              <a:lumMod val="65000"/>
              <a:lumOff val="35000"/>
            </a:schemeClr>
          </a:solidFill>
          <a:ln>
            <a:noFill/>
          </a:ln>
        </p:spPr>
        <p:txBody>
          <a:bodyPr wrap="square" rtlCol="0">
            <a:spAutoFit/>
          </a:bodyPr>
          <a:lstStyle/>
          <a:p>
            <a:pPr algn="ctr"/>
            <a:r>
              <a:rPr lang="en-US" sz="2600" b="1" dirty="0" err="1">
                <a:solidFill>
                  <a:srgbClr val="92D050"/>
                </a:solidFill>
                <a:latin typeface="Courier New" panose="02070309020205020404" pitchFamily="49" charset="0"/>
                <a:cs typeface="Courier New" panose="02070309020205020404" pitchFamily="49" charset="0"/>
              </a:rPr>
              <a:t>get_capacity</a:t>
            </a:r>
            <a:r>
              <a:rPr lang="en-US" sz="2600" b="1" dirty="0">
                <a:solidFill>
                  <a:srgbClr val="92D050"/>
                </a:solidFill>
                <a:latin typeface="Courier New" panose="02070309020205020404" pitchFamily="49" charset="0"/>
                <a:cs typeface="Courier New" panose="02070309020205020404" pitchFamily="49" charset="0"/>
              </a:rPr>
              <a:t>:</a:t>
            </a:r>
          </a:p>
        </p:txBody>
      </p:sp>
      <p:sp>
        <p:nvSpPr>
          <p:cNvPr id="96" name="TextBox 95">
            <a:extLst>
              <a:ext uri="{FF2B5EF4-FFF2-40B4-BE49-F238E27FC236}">
                <a16:creationId xmlns:a16="http://schemas.microsoft.com/office/drawing/2014/main" id="{0F0D9F09-9B2A-43DE-8419-6F3979ABEC7B}"/>
              </a:ext>
            </a:extLst>
          </p:cNvPr>
          <p:cNvSpPr txBox="1"/>
          <p:nvPr/>
        </p:nvSpPr>
        <p:spPr>
          <a:xfrm>
            <a:off x="37805469" y="6112642"/>
            <a:ext cx="2942772" cy="544830"/>
          </a:xfrm>
          <a:prstGeom prst="roundRect">
            <a:avLst/>
          </a:prstGeom>
          <a:solidFill>
            <a:schemeClr val="tx1">
              <a:lumMod val="65000"/>
              <a:lumOff val="35000"/>
            </a:schemeClr>
          </a:solidFill>
          <a:ln>
            <a:noFill/>
          </a:ln>
        </p:spPr>
        <p:txBody>
          <a:bodyPr wrap="square" rtlCol="0">
            <a:spAutoFit/>
          </a:bodyPr>
          <a:lstStyle/>
          <a:p>
            <a:pPr algn="ctr"/>
            <a:r>
              <a:rPr lang="en-US" sz="2600" b="1" dirty="0" err="1">
                <a:solidFill>
                  <a:srgbClr val="92D050"/>
                </a:solidFill>
                <a:latin typeface="Courier New" panose="02070309020205020404" pitchFamily="49" charset="0"/>
                <a:cs typeface="Courier New" panose="02070309020205020404" pitchFamily="49" charset="0"/>
              </a:rPr>
              <a:t>get_lifetime</a:t>
            </a:r>
            <a:r>
              <a:rPr lang="en-US" sz="2600" b="1" dirty="0">
                <a:solidFill>
                  <a:srgbClr val="92D050"/>
                </a:solidFill>
                <a:latin typeface="Courier New" panose="02070309020205020404" pitchFamily="49" charset="0"/>
                <a:cs typeface="Courier New" panose="02070309020205020404" pitchFamily="49" charset="0"/>
              </a:rPr>
              <a:t>:</a:t>
            </a:r>
          </a:p>
        </p:txBody>
      </p:sp>
      <p:sp>
        <p:nvSpPr>
          <p:cNvPr id="97" name="TextBox 96">
            <a:extLst>
              <a:ext uri="{FF2B5EF4-FFF2-40B4-BE49-F238E27FC236}">
                <a16:creationId xmlns:a16="http://schemas.microsoft.com/office/drawing/2014/main" id="{DE458F8A-BB08-4047-94A0-4854CF882AA2}"/>
              </a:ext>
            </a:extLst>
          </p:cNvPr>
          <p:cNvSpPr txBox="1"/>
          <p:nvPr/>
        </p:nvSpPr>
        <p:spPr>
          <a:xfrm>
            <a:off x="18496993" y="5110160"/>
            <a:ext cx="3917413" cy="544830"/>
          </a:xfrm>
          <a:prstGeom prst="roundRect">
            <a:avLst/>
          </a:prstGeom>
          <a:solidFill>
            <a:schemeClr val="tx1">
              <a:lumMod val="65000"/>
              <a:lumOff val="35000"/>
            </a:schemeClr>
          </a:solidFill>
          <a:ln>
            <a:noFill/>
          </a:ln>
        </p:spPr>
        <p:txBody>
          <a:bodyPr wrap="square" rtlCol="0">
            <a:spAutoFit/>
          </a:bodyPr>
          <a:lstStyle/>
          <a:p>
            <a:pPr algn="ctr"/>
            <a:r>
              <a:rPr lang="en-US" sz="2600" b="1" dirty="0" err="1">
                <a:solidFill>
                  <a:schemeClr val="bg1"/>
                </a:solidFill>
                <a:latin typeface="Courier New" panose="02070309020205020404" pitchFamily="49" charset="0"/>
                <a:cs typeface="Courier New" panose="02070309020205020404" pitchFamily="49" charset="0"/>
              </a:rPr>
              <a:t>predict_capacity</a:t>
            </a:r>
            <a:r>
              <a:rPr lang="en-US" sz="2600" b="1" dirty="0">
                <a:solidFill>
                  <a:schemeClr val="bg1"/>
                </a:solidFill>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27806245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49EC0AB-6368-4867-AFF4-9F0DDFB3DEB2}"/>
              </a:ext>
            </a:extLst>
          </p:cNvPr>
          <p:cNvSpPr txBox="1"/>
          <p:nvPr/>
        </p:nvSpPr>
        <p:spPr>
          <a:xfrm>
            <a:off x="27067908" y="16307241"/>
            <a:ext cx="15202309" cy="8894743"/>
          </a:xfrm>
          <a:prstGeom prst="rect">
            <a:avLst/>
          </a:prstGeom>
          <a:noFill/>
        </p:spPr>
        <p:txBody>
          <a:bodyPr wrap="square" rtlCol="0">
            <a:spAutoFit/>
          </a:bodyPr>
          <a:lstStyle/>
          <a:p>
            <a:pPr algn="just"/>
            <a:r>
              <a:rPr lang="en-US" sz="4400" dirty="0"/>
              <a:t>What our machine learning is: Dynamic Time Warping using </a:t>
            </a:r>
            <a:r>
              <a:rPr lang="en-US" sz="4400" dirty="0" err="1"/>
              <a:t>FastDTW</a:t>
            </a:r>
            <a:endParaRPr lang="en-US" sz="4400" dirty="0"/>
          </a:p>
          <a:p>
            <a:pPr marL="857250" indent="-857250" algn="just">
              <a:buFont typeface="Arial" panose="020B0604020202020204" pitchFamily="34" charset="0"/>
              <a:buChar char="•"/>
            </a:pPr>
            <a:r>
              <a:rPr lang="en-US" sz="4400" dirty="0"/>
              <a:t>Logo?</a:t>
            </a:r>
          </a:p>
          <a:p>
            <a:pPr algn="just"/>
            <a:r>
              <a:rPr lang="en-US" sz="4400" dirty="0"/>
              <a:t>Using a KNN of sorts to sort distances to return full curve</a:t>
            </a:r>
          </a:p>
          <a:p>
            <a:pPr marL="857250" indent="-857250" algn="just">
              <a:buFont typeface="Arial" panose="020B0604020202020204" pitchFamily="34" charset="0"/>
              <a:buChar char="•"/>
            </a:pPr>
            <a:r>
              <a:rPr lang="en-US" sz="4400" dirty="0"/>
              <a:t>Used DTW in KNN to find the closest distances. </a:t>
            </a:r>
          </a:p>
          <a:p>
            <a:pPr marL="857250" indent="-857250" algn="just">
              <a:buFont typeface="Arial" panose="020B0604020202020204" pitchFamily="34" charset="0"/>
              <a:buChar char="•"/>
            </a:pPr>
            <a:r>
              <a:rPr lang="en-US" sz="4400" dirty="0"/>
              <a:t>DTW requires us to filter our voltages to min-max of partial curve, for better prediction. </a:t>
            </a:r>
          </a:p>
          <a:p>
            <a:pPr marL="857250" indent="-857250" algn="just">
              <a:buFont typeface="Arial" panose="020B0604020202020204" pitchFamily="34" charset="0"/>
              <a:buChar char="•"/>
            </a:pPr>
            <a:r>
              <a:rPr lang="en-US" sz="4400" dirty="0"/>
              <a:t>From the corresponding full curve, it calculates the capacity and hence the lifetime. </a:t>
            </a:r>
          </a:p>
          <a:p>
            <a:pPr algn="just"/>
            <a:endParaRPr lang="en-US" sz="4400" dirty="0"/>
          </a:p>
          <a:p>
            <a:pPr algn="just"/>
            <a:endParaRPr lang="en-US" sz="4400" dirty="0"/>
          </a:p>
          <a:p>
            <a:pPr algn="just"/>
            <a:r>
              <a:rPr lang="en-US" sz="4400" b="1" dirty="0">
                <a:solidFill>
                  <a:srgbClr val="EE2C23"/>
                </a:solidFill>
              </a:rPr>
              <a:t>Ultimate goal of the user: Input any partial data curve and have our package predict the best corresponding full curve</a:t>
            </a:r>
          </a:p>
        </p:txBody>
      </p:sp>
    </p:spTree>
    <p:extLst>
      <p:ext uri="{BB962C8B-B14F-4D97-AF65-F5344CB8AC3E}">
        <p14:creationId xmlns:p14="http://schemas.microsoft.com/office/powerpoint/2010/main" val="4058616845"/>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4003</TotalTime>
  <Words>540</Words>
  <Application>Microsoft Office PowerPoint</Application>
  <PresentationFormat>Custom</PresentationFormat>
  <Paragraphs>51</Paragraphs>
  <Slides>2</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vt:i4>
      </vt:variant>
    </vt:vector>
  </HeadingPairs>
  <TitlesOfParts>
    <vt:vector size="9" baseType="lpstr">
      <vt:lpstr>Arial</vt:lpstr>
      <vt:lpstr>Calibri</vt:lpstr>
      <vt:lpstr>Calibri Light</vt:lpstr>
      <vt:lpstr>Courier New</vt:lpstr>
      <vt:lpstr>Helvetica</vt:lpstr>
      <vt:lpstr>Impact</vt:lpstr>
      <vt:lpstr>Office Theme</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Arushi Prakash</dc:creator>
  <cp:lastModifiedBy>Maitri Uppaluri</cp:lastModifiedBy>
  <cp:revision>60</cp:revision>
  <dcterms:created xsi:type="dcterms:W3CDTF">2018-03-06T18:07:07Z</dcterms:created>
  <dcterms:modified xsi:type="dcterms:W3CDTF">2018-03-12T01:33:17Z</dcterms:modified>
</cp:coreProperties>
</file>